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1"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32" d="100"/>
          <a:sy n="132" d="100"/>
        </p:scale>
        <p:origin x="-101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viewProps" Target="viewProp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presProps" Target="presProps.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theme" Target="theme/theme1.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48"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tableStyles" Target="tableStyle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a:defRPr/>
              </a:pPr>
              <a:endParaRPr lang="en-GB"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a:defRPr/>
              </a:pPr>
              <a:endParaRPr lang="en-GB"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a:defRPr/>
              </a:pPr>
              <a:endParaRPr lang="en-GB"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grpSp>
      <p:sp>
        <p:nvSpPr>
          <p:cNvPr id="65548"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GB"/>
              <a:t>Click to edit Master title style</a:t>
            </a:r>
          </a:p>
        </p:txBody>
      </p:sp>
      <p:sp>
        <p:nvSpPr>
          <p:cNvPr id="65549"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GB"/>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fld id="{C35A3BBB-9092-47CB-B6E0-294C93DBBB24}" type="datetimeFigureOut">
              <a:rPr lang="en-US"/>
              <a:pPr>
                <a:defRPr/>
              </a:pPr>
              <a:t>8/7/13</a:t>
            </a:fld>
            <a:endParaRPr lang="en-GB"/>
          </a:p>
        </p:txBody>
      </p:sp>
      <p:sp>
        <p:nvSpPr>
          <p:cNvPr id="12" name="Rectangle 10"/>
          <p:cNvSpPr>
            <a:spLocks noGrp="1" noChangeArrowheads="1"/>
          </p:cNvSpPr>
          <p:nvPr>
            <p:ph type="ftr" sz="quarter" idx="11"/>
          </p:nvPr>
        </p:nvSpPr>
        <p:spPr/>
        <p:txBody>
          <a:bodyPr/>
          <a:lstStyle>
            <a:lvl1pPr>
              <a:defRPr/>
            </a:lvl1pPr>
          </a:lstStyle>
          <a:p>
            <a:pPr>
              <a:defRPr/>
            </a:pPr>
            <a:endParaRPr lang="en-GB"/>
          </a:p>
        </p:txBody>
      </p:sp>
      <p:sp>
        <p:nvSpPr>
          <p:cNvPr id="13" name="Rectangle 11"/>
          <p:cNvSpPr>
            <a:spLocks noGrp="1" noChangeArrowheads="1"/>
          </p:cNvSpPr>
          <p:nvPr>
            <p:ph type="sldNum" sz="quarter" idx="12"/>
          </p:nvPr>
        </p:nvSpPr>
        <p:spPr/>
        <p:txBody>
          <a:bodyPr/>
          <a:lstStyle>
            <a:lvl1pPr>
              <a:defRPr/>
            </a:lvl1pPr>
          </a:lstStyle>
          <a:p>
            <a:pPr>
              <a:defRPr/>
            </a:pPr>
            <a:fld id="{30200AB5-6692-42C1-8A71-7991888CB919}" type="slidenum">
              <a:rPr lang="en-GB"/>
              <a:pPr>
                <a:defRPr/>
              </a:pPr>
              <a:t>‹#›</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9" grpId="0" build="p" autoUpdateAnimBg="0"/>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E60620ED-A88B-497D-8CD7-7E44C23AF41F}" type="datetimeFigureOut">
              <a:rPr lang="en-US"/>
              <a:pPr>
                <a:defRPr/>
              </a:pPr>
              <a:t>8/7/13</a:t>
            </a:fld>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B6404C92-C431-4B15-9861-CE4C93C1D59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FD36AF12-59C0-4170-9B82-E918732D1942}" type="datetimeFigureOut">
              <a:rPr lang="en-US"/>
              <a:pPr>
                <a:defRPr/>
              </a:pPr>
              <a:t>8/7/13</a:t>
            </a:fld>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C83973AE-CC0E-476B-B7AF-95639773C3C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BD4C0A94-F532-4FEC-A15B-003A4DA4D1FB}" type="datetimeFigureOut">
              <a:rPr lang="en-US"/>
              <a:pPr>
                <a:defRPr/>
              </a:pPr>
              <a:t>8/7/13</a:t>
            </a:fld>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EE478A9A-CE89-4BE6-84F4-9B1B20C2958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88388003-AE04-40D9-BF4C-02E921A7B9E7}" type="datetimeFigureOut">
              <a:rPr lang="en-US"/>
              <a:pPr>
                <a:defRPr/>
              </a:pPr>
              <a:t>8/7/13</a:t>
            </a:fld>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141C0D2D-4252-46F5-B525-66C60AD983A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fld id="{6F723AC4-594A-4D0D-8FA7-E302167A1813}" type="datetimeFigureOut">
              <a:rPr lang="en-US"/>
              <a:pPr>
                <a:defRPr/>
              </a:pPr>
              <a:t>8/7/13</a:t>
            </a:fld>
            <a:endParaRPr lang="en-GB"/>
          </a:p>
        </p:txBody>
      </p:sp>
      <p:sp>
        <p:nvSpPr>
          <p:cNvPr id="6" name="Rectangle 10"/>
          <p:cNvSpPr>
            <a:spLocks noGrp="1" noChangeArrowheads="1"/>
          </p:cNvSpPr>
          <p:nvPr>
            <p:ph type="ftr" sz="quarter" idx="11"/>
          </p:nvPr>
        </p:nvSpPr>
        <p:spPr>
          <a:ln/>
        </p:spPr>
        <p:txBody>
          <a:bodyPr/>
          <a:lstStyle>
            <a:lvl1pPr>
              <a:defRPr/>
            </a:lvl1pPr>
          </a:lstStyle>
          <a:p>
            <a:pPr>
              <a:defRPr/>
            </a:pPr>
            <a:endParaRPr lang="en-GB"/>
          </a:p>
        </p:txBody>
      </p:sp>
      <p:sp>
        <p:nvSpPr>
          <p:cNvPr id="7" name="Rectangle 11"/>
          <p:cNvSpPr>
            <a:spLocks noGrp="1" noChangeArrowheads="1"/>
          </p:cNvSpPr>
          <p:nvPr>
            <p:ph type="sldNum" sz="quarter" idx="12"/>
          </p:nvPr>
        </p:nvSpPr>
        <p:spPr>
          <a:ln/>
        </p:spPr>
        <p:txBody>
          <a:bodyPr/>
          <a:lstStyle>
            <a:lvl1pPr>
              <a:defRPr/>
            </a:lvl1pPr>
          </a:lstStyle>
          <a:p>
            <a:pPr>
              <a:defRPr/>
            </a:pPr>
            <a:fld id="{C2DC0700-02C4-447C-8E81-C26AF9F6C34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fld id="{993E9748-3A4D-4782-91DB-7F9651D88225}" type="datetimeFigureOut">
              <a:rPr lang="en-US"/>
              <a:pPr>
                <a:defRPr/>
              </a:pPr>
              <a:t>8/7/13</a:t>
            </a:fld>
            <a:endParaRPr lang="en-GB"/>
          </a:p>
        </p:txBody>
      </p:sp>
      <p:sp>
        <p:nvSpPr>
          <p:cNvPr id="8" name="Rectangle 10"/>
          <p:cNvSpPr>
            <a:spLocks noGrp="1" noChangeArrowheads="1"/>
          </p:cNvSpPr>
          <p:nvPr>
            <p:ph type="ftr" sz="quarter" idx="11"/>
          </p:nvPr>
        </p:nvSpPr>
        <p:spPr>
          <a:ln/>
        </p:spPr>
        <p:txBody>
          <a:bodyPr/>
          <a:lstStyle>
            <a:lvl1pPr>
              <a:defRPr/>
            </a:lvl1pPr>
          </a:lstStyle>
          <a:p>
            <a:pPr>
              <a:defRPr/>
            </a:pPr>
            <a:endParaRPr lang="en-GB"/>
          </a:p>
        </p:txBody>
      </p:sp>
      <p:sp>
        <p:nvSpPr>
          <p:cNvPr id="9" name="Rectangle 11"/>
          <p:cNvSpPr>
            <a:spLocks noGrp="1" noChangeArrowheads="1"/>
          </p:cNvSpPr>
          <p:nvPr>
            <p:ph type="sldNum" sz="quarter" idx="12"/>
          </p:nvPr>
        </p:nvSpPr>
        <p:spPr>
          <a:ln/>
        </p:spPr>
        <p:txBody>
          <a:bodyPr/>
          <a:lstStyle>
            <a:lvl1pPr>
              <a:defRPr/>
            </a:lvl1pPr>
          </a:lstStyle>
          <a:p>
            <a:pPr>
              <a:defRPr/>
            </a:pPr>
            <a:fld id="{58F81952-B815-469B-839D-5D76D090E56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fld id="{9F394EF7-88FD-46C0-B9D8-52D74091BE25}" type="datetimeFigureOut">
              <a:rPr lang="en-US"/>
              <a:pPr>
                <a:defRPr/>
              </a:pPr>
              <a:t>8/7/13</a:t>
            </a:fld>
            <a:endParaRPr lang="en-GB"/>
          </a:p>
        </p:txBody>
      </p:sp>
      <p:sp>
        <p:nvSpPr>
          <p:cNvPr id="4" name="Rectangle 10"/>
          <p:cNvSpPr>
            <a:spLocks noGrp="1" noChangeArrowheads="1"/>
          </p:cNvSpPr>
          <p:nvPr>
            <p:ph type="ftr" sz="quarter" idx="11"/>
          </p:nvPr>
        </p:nvSpPr>
        <p:spPr>
          <a:ln/>
        </p:spPr>
        <p:txBody>
          <a:bodyPr/>
          <a:lstStyle>
            <a:lvl1pPr>
              <a:defRPr/>
            </a:lvl1pPr>
          </a:lstStyle>
          <a:p>
            <a:pPr>
              <a:defRPr/>
            </a:pPr>
            <a:endParaRPr lang="en-GB"/>
          </a:p>
        </p:txBody>
      </p:sp>
      <p:sp>
        <p:nvSpPr>
          <p:cNvPr id="5" name="Rectangle 11"/>
          <p:cNvSpPr>
            <a:spLocks noGrp="1" noChangeArrowheads="1"/>
          </p:cNvSpPr>
          <p:nvPr>
            <p:ph type="sldNum" sz="quarter" idx="12"/>
          </p:nvPr>
        </p:nvSpPr>
        <p:spPr>
          <a:ln/>
        </p:spPr>
        <p:txBody>
          <a:bodyPr/>
          <a:lstStyle>
            <a:lvl1pPr>
              <a:defRPr/>
            </a:lvl1pPr>
          </a:lstStyle>
          <a:p>
            <a:pPr>
              <a:defRPr/>
            </a:pPr>
            <a:fld id="{475F658D-902E-4DEA-A0E0-D83F99844CA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CD22E498-7B5F-442F-A068-FCFA9AED918E}" type="datetimeFigureOut">
              <a:rPr lang="en-US"/>
              <a:pPr>
                <a:defRPr/>
              </a:pPr>
              <a:t>8/7/13</a:t>
            </a:fld>
            <a:endParaRPr lang="en-GB"/>
          </a:p>
        </p:txBody>
      </p:sp>
      <p:sp>
        <p:nvSpPr>
          <p:cNvPr id="3" name="Rectangle 10"/>
          <p:cNvSpPr>
            <a:spLocks noGrp="1" noChangeArrowheads="1"/>
          </p:cNvSpPr>
          <p:nvPr>
            <p:ph type="ftr" sz="quarter" idx="11"/>
          </p:nvPr>
        </p:nvSpPr>
        <p:spPr>
          <a:ln/>
        </p:spPr>
        <p:txBody>
          <a:bodyPr/>
          <a:lstStyle>
            <a:lvl1pPr>
              <a:defRPr/>
            </a:lvl1pPr>
          </a:lstStyle>
          <a:p>
            <a:pPr>
              <a:defRPr/>
            </a:pPr>
            <a:endParaRPr lang="en-GB"/>
          </a:p>
        </p:txBody>
      </p:sp>
      <p:sp>
        <p:nvSpPr>
          <p:cNvPr id="4" name="Rectangle 11"/>
          <p:cNvSpPr>
            <a:spLocks noGrp="1" noChangeArrowheads="1"/>
          </p:cNvSpPr>
          <p:nvPr>
            <p:ph type="sldNum" sz="quarter" idx="12"/>
          </p:nvPr>
        </p:nvSpPr>
        <p:spPr>
          <a:ln/>
        </p:spPr>
        <p:txBody>
          <a:bodyPr/>
          <a:lstStyle>
            <a:lvl1pPr>
              <a:defRPr/>
            </a:lvl1pPr>
          </a:lstStyle>
          <a:p>
            <a:pPr>
              <a:defRPr/>
            </a:pPr>
            <a:fld id="{334A102C-2734-48B4-A7B8-D623BA15074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E4B4DD7D-4585-43A8-B104-CDCE9E327B92}" type="datetimeFigureOut">
              <a:rPr lang="en-US"/>
              <a:pPr>
                <a:defRPr/>
              </a:pPr>
              <a:t>8/7/13</a:t>
            </a:fld>
            <a:endParaRPr lang="en-GB"/>
          </a:p>
        </p:txBody>
      </p:sp>
      <p:sp>
        <p:nvSpPr>
          <p:cNvPr id="6" name="Rectangle 10"/>
          <p:cNvSpPr>
            <a:spLocks noGrp="1" noChangeArrowheads="1"/>
          </p:cNvSpPr>
          <p:nvPr>
            <p:ph type="ftr" sz="quarter" idx="11"/>
          </p:nvPr>
        </p:nvSpPr>
        <p:spPr>
          <a:ln/>
        </p:spPr>
        <p:txBody>
          <a:bodyPr/>
          <a:lstStyle>
            <a:lvl1pPr>
              <a:defRPr/>
            </a:lvl1pPr>
          </a:lstStyle>
          <a:p>
            <a:pPr>
              <a:defRPr/>
            </a:pPr>
            <a:endParaRPr lang="en-GB"/>
          </a:p>
        </p:txBody>
      </p:sp>
      <p:sp>
        <p:nvSpPr>
          <p:cNvPr id="7" name="Rectangle 11"/>
          <p:cNvSpPr>
            <a:spLocks noGrp="1" noChangeArrowheads="1"/>
          </p:cNvSpPr>
          <p:nvPr>
            <p:ph type="sldNum" sz="quarter" idx="12"/>
          </p:nvPr>
        </p:nvSpPr>
        <p:spPr>
          <a:ln/>
        </p:spPr>
        <p:txBody>
          <a:bodyPr/>
          <a:lstStyle>
            <a:lvl1pPr>
              <a:defRPr/>
            </a:lvl1pPr>
          </a:lstStyle>
          <a:p>
            <a:pPr>
              <a:defRPr/>
            </a:pPr>
            <a:fld id="{A849D8E3-D383-4681-909E-E7A502C24F5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D6808276-0F14-4DA1-8CD4-4E00E8BF7100}" type="datetimeFigureOut">
              <a:rPr lang="en-US"/>
              <a:pPr>
                <a:defRPr/>
              </a:pPr>
              <a:t>8/7/13</a:t>
            </a:fld>
            <a:endParaRPr lang="en-GB"/>
          </a:p>
        </p:txBody>
      </p:sp>
      <p:sp>
        <p:nvSpPr>
          <p:cNvPr id="6" name="Rectangle 10"/>
          <p:cNvSpPr>
            <a:spLocks noGrp="1" noChangeArrowheads="1"/>
          </p:cNvSpPr>
          <p:nvPr>
            <p:ph type="ftr" sz="quarter" idx="11"/>
          </p:nvPr>
        </p:nvSpPr>
        <p:spPr>
          <a:ln/>
        </p:spPr>
        <p:txBody>
          <a:bodyPr/>
          <a:lstStyle>
            <a:lvl1pPr>
              <a:defRPr/>
            </a:lvl1pPr>
          </a:lstStyle>
          <a:p>
            <a:pPr>
              <a:defRPr/>
            </a:pPr>
            <a:endParaRPr lang="en-GB"/>
          </a:p>
        </p:txBody>
      </p:sp>
      <p:sp>
        <p:nvSpPr>
          <p:cNvPr id="7" name="Rectangle 11"/>
          <p:cNvSpPr>
            <a:spLocks noGrp="1" noChangeArrowheads="1"/>
          </p:cNvSpPr>
          <p:nvPr>
            <p:ph type="sldNum" sz="quarter" idx="12"/>
          </p:nvPr>
        </p:nvSpPr>
        <p:spPr>
          <a:ln/>
        </p:spPr>
        <p:txBody>
          <a:bodyPr/>
          <a:lstStyle>
            <a:lvl1pPr>
              <a:defRPr/>
            </a:lvl1pPr>
          </a:lstStyle>
          <a:p>
            <a:pPr>
              <a:defRPr/>
            </a:pPr>
            <a:fld id="{9C220AE3-EB7E-4895-A49C-9D63044C31E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6451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6451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6451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defRPr/>
              </a:pPr>
              <a:endParaRPr lang="en-GB" sz="2400">
                <a:latin typeface="Times New Roman" pitchFamily="18" charset="0"/>
              </a:endParaRPr>
            </a:p>
          </p:txBody>
        </p:sp>
        <p:sp>
          <p:nvSpPr>
            <p:cNvPr id="6451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sp>
          <p:nvSpPr>
            <p:cNvPr id="6451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defRPr/>
              </a:pPr>
              <a:endParaRPr lang="en-GB" sz="2400">
                <a:latin typeface="Times New Roman" pitchFamily="18" charset="0"/>
              </a:endParaRPr>
            </a:p>
          </p:txBody>
        </p:sp>
      </p:grpSp>
      <p:sp>
        <p:nvSpPr>
          <p:cNvPr id="64520"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4521"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57F29F9A-F4EC-4C20-A545-CE9471F23674}" type="datetimeFigureOut">
              <a:rPr lang="en-US"/>
              <a:pPr>
                <a:defRPr/>
              </a:pPr>
              <a:t>8/7/13</a:t>
            </a:fld>
            <a:endParaRPr lang="en-GB"/>
          </a:p>
        </p:txBody>
      </p:sp>
      <p:sp>
        <p:nvSpPr>
          <p:cNvPr id="64522"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p>
        </p:txBody>
      </p:sp>
      <p:sp>
        <p:nvSpPr>
          <p:cNvPr id="64523"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36A6813-C8A2-4E30-B364-D90B7CB40CE3}" type="slidenum">
              <a:rPr lang="en-GB"/>
              <a:pPr>
                <a:defRPr/>
              </a:pPr>
              <a:t>‹#›</a:t>
            </a:fld>
            <a:endParaRPr lang="en-GB"/>
          </a:p>
        </p:txBody>
      </p:sp>
      <p:sp>
        <p:nvSpPr>
          <p:cNvPr id="1031"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2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52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52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2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2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build="p">
        <p:tmplLst>
          <p:tmpl lvl="1">
            <p:tnLst>
              <p:par>
                <p:cTn presetID="1" presetClass="entr" presetSubtype="0" fill="hold" nodeType="clickEffect">
                  <p:stCondLst>
                    <p:cond delay="0"/>
                  </p:stCondLst>
                  <p:childTnLst>
                    <p:set>
                      <p:cBhvr>
                        <p:cTn dur="1" fill="hold">
                          <p:stCondLst>
                            <p:cond delay="0"/>
                          </p:stCondLst>
                        </p:cTn>
                        <p:tgtEl>
                          <p:spTgt spid="6452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6452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6452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6452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64520"/>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cs typeface="Arial" charset="0"/>
        </a:defRPr>
      </a:lvl2pPr>
      <a:lvl3pPr algn="l" rtl="0" eaLnBrk="0" fontAlgn="base" hangingPunct="0">
        <a:spcBef>
          <a:spcPct val="0"/>
        </a:spcBef>
        <a:spcAft>
          <a:spcPct val="0"/>
        </a:spcAft>
        <a:defRPr sz="3800">
          <a:solidFill>
            <a:schemeClr val="tx2"/>
          </a:solidFill>
          <a:latin typeface="Arial" charset="0"/>
          <a:cs typeface="Arial" charset="0"/>
        </a:defRPr>
      </a:lvl3pPr>
      <a:lvl4pPr algn="l" rtl="0" eaLnBrk="0" fontAlgn="base" hangingPunct="0">
        <a:spcBef>
          <a:spcPct val="0"/>
        </a:spcBef>
        <a:spcAft>
          <a:spcPct val="0"/>
        </a:spcAft>
        <a:defRPr sz="3800">
          <a:solidFill>
            <a:schemeClr val="tx2"/>
          </a:solidFill>
          <a:latin typeface="Arial" charset="0"/>
          <a:cs typeface="Arial" charset="0"/>
        </a:defRPr>
      </a:lvl4pPr>
      <a:lvl5pPr algn="l" rtl="0" eaLnBrk="0" fontAlgn="base" hangingPunct="0">
        <a:spcBef>
          <a:spcPct val="0"/>
        </a:spcBef>
        <a:spcAft>
          <a:spcPct val="0"/>
        </a:spcAft>
        <a:defRPr sz="3800">
          <a:solidFill>
            <a:schemeClr val="tx2"/>
          </a:solidFill>
          <a:latin typeface="Arial" charset="0"/>
          <a:cs typeface="Arial" charset="0"/>
        </a:defRPr>
      </a:lvl5pPr>
      <a:lvl6pPr marL="457200" algn="l" rtl="0" fontAlgn="base">
        <a:spcBef>
          <a:spcPct val="0"/>
        </a:spcBef>
        <a:spcAft>
          <a:spcPct val="0"/>
        </a:spcAft>
        <a:defRPr sz="3800">
          <a:solidFill>
            <a:schemeClr val="tx2"/>
          </a:solidFill>
          <a:latin typeface="Arial" charset="0"/>
          <a:cs typeface="Arial" charset="0"/>
        </a:defRPr>
      </a:lvl6pPr>
      <a:lvl7pPr marL="914400" algn="l" rtl="0" fontAlgn="base">
        <a:spcBef>
          <a:spcPct val="0"/>
        </a:spcBef>
        <a:spcAft>
          <a:spcPct val="0"/>
        </a:spcAft>
        <a:defRPr sz="3800">
          <a:solidFill>
            <a:schemeClr val="tx2"/>
          </a:solidFill>
          <a:latin typeface="Arial" charset="0"/>
          <a:cs typeface="Arial" charset="0"/>
        </a:defRPr>
      </a:lvl7pPr>
      <a:lvl8pPr marL="1371600" algn="l" rtl="0" fontAlgn="base">
        <a:spcBef>
          <a:spcPct val="0"/>
        </a:spcBef>
        <a:spcAft>
          <a:spcPct val="0"/>
        </a:spcAft>
        <a:defRPr sz="3800">
          <a:solidFill>
            <a:schemeClr val="tx2"/>
          </a:solidFill>
          <a:latin typeface="Arial" charset="0"/>
          <a:cs typeface="Arial" charset="0"/>
        </a:defRPr>
      </a:lvl8pPr>
      <a:lvl9pPr marL="1828800" algn="l" rtl="0" fontAlgn="base">
        <a:spcBef>
          <a:spcPct val="0"/>
        </a:spcBef>
        <a:spcAft>
          <a:spcPct val="0"/>
        </a:spcAft>
        <a:defRPr sz="38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2130425"/>
            <a:ext cx="7772400" cy="1470025"/>
          </a:xfrm>
        </p:spPr>
        <p:txBody>
          <a:bodyPr/>
          <a:lstStyle/>
          <a:p>
            <a:pPr algn="r" eaLnBrk="1" hangingPunct="1"/>
            <a:r>
              <a:rPr lang="en-GB" sz="4000" smtClean="0"/>
              <a:t>Formal and Functional Explanations: New Perspective on an Old Debate </a:t>
            </a:r>
          </a:p>
        </p:txBody>
      </p:sp>
      <p:sp>
        <p:nvSpPr>
          <p:cNvPr id="13314" name="Subtitle 2"/>
          <p:cNvSpPr>
            <a:spLocks noGrp="1"/>
          </p:cNvSpPr>
          <p:nvPr>
            <p:ph type="subTitle" idx="4294967295"/>
          </p:nvPr>
        </p:nvSpPr>
        <p:spPr>
          <a:xfrm>
            <a:off x="1371600" y="3887788"/>
            <a:ext cx="6400800" cy="1754187"/>
          </a:xfrm>
        </p:spPr>
        <p:txBody>
          <a:bodyPr/>
          <a:lstStyle/>
          <a:p>
            <a:pPr marL="0" indent="0" algn="r" eaLnBrk="1" hangingPunct="1">
              <a:buFont typeface="Wingdings" pitchFamily="2" charset="2"/>
              <a:buNone/>
            </a:pPr>
            <a:r>
              <a:rPr lang="en-GB" smtClean="0">
                <a:solidFill>
                  <a:srgbClr val="898989"/>
                </a:solidFill>
              </a:rPr>
              <a:t>Ian Roberts</a:t>
            </a:r>
          </a:p>
          <a:p>
            <a:pPr marL="0" indent="0" algn="r" eaLnBrk="1" hangingPunct="1">
              <a:buFont typeface="Wingdings" pitchFamily="2" charset="2"/>
              <a:buNone/>
            </a:pPr>
            <a:r>
              <a:rPr lang="en-GB" smtClean="0">
                <a:solidFill>
                  <a:srgbClr val="898989"/>
                </a:solidFill>
              </a:rPr>
              <a:t>University of Cambridge</a:t>
            </a:r>
          </a:p>
          <a:p>
            <a:pPr marL="0" indent="0" algn="r" eaLnBrk="1" hangingPunct="1">
              <a:buFont typeface="Wingdings" pitchFamily="2" charset="2"/>
              <a:buNone/>
            </a:pPr>
            <a:r>
              <a:rPr lang="en-GB" smtClean="0">
                <a:solidFill>
                  <a:srgbClr val="898989"/>
                </a:solidFill>
              </a:rPr>
              <a:t>igr20@cam.ac.uk</a:t>
            </a:r>
          </a:p>
        </p:txBody>
      </p:sp>
      <p:pic>
        <p:nvPicPr>
          <p:cNvPr id="13315" name="Picture 5" descr="uc-colour.gif"/>
          <p:cNvPicPr>
            <a:picLocks noChangeAspect="1"/>
          </p:cNvPicPr>
          <p:nvPr/>
        </p:nvPicPr>
        <p:blipFill>
          <a:blip r:embed="rId2"/>
          <a:srcRect/>
          <a:stretch>
            <a:fillRect/>
          </a:stretch>
        </p:blipFill>
        <p:spPr bwMode="auto">
          <a:xfrm>
            <a:off x="6443663" y="836613"/>
            <a:ext cx="2376487" cy="490537"/>
          </a:xfrm>
          <a:prstGeom prst="rect">
            <a:avLst/>
          </a:prstGeom>
          <a:noFill/>
          <a:ln w="9525">
            <a:noFill/>
            <a:miter lim="800000"/>
            <a:headEnd/>
            <a:tailEnd/>
          </a:ln>
        </p:spPr>
      </p:pic>
      <p:pic>
        <p:nvPicPr>
          <p:cNvPr id="13316" name="Picture 3" descr="recoslogosmall.png"/>
          <p:cNvPicPr>
            <a:picLocks noChangeAspect="1"/>
          </p:cNvPicPr>
          <p:nvPr/>
        </p:nvPicPr>
        <p:blipFill>
          <a:blip r:embed="rId3"/>
          <a:srcRect/>
          <a:stretch>
            <a:fillRect/>
          </a:stretch>
        </p:blipFill>
        <p:spPr bwMode="auto">
          <a:xfrm>
            <a:off x="2214563" y="642938"/>
            <a:ext cx="1852612" cy="930275"/>
          </a:xfrm>
          <a:prstGeom prst="rect">
            <a:avLst/>
          </a:prstGeom>
          <a:noFill/>
          <a:ln w="9525">
            <a:noFill/>
            <a:miter lim="800000"/>
            <a:headEnd/>
            <a:tailEnd/>
          </a:ln>
        </p:spPr>
      </p:pic>
      <p:pic>
        <p:nvPicPr>
          <p:cNvPr id="13317" name="Picture 4"/>
          <p:cNvPicPr>
            <a:picLocks noChangeAspect="1"/>
          </p:cNvPicPr>
          <p:nvPr/>
        </p:nvPicPr>
        <p:blipFill>
          <a:blip r:embed="rId4"/>
          <a:srcRect/>
          <a:stretch>
            <a:fillRect/>
          </a:stretch>
        </p:blipFill>
        <p:spPr bwMode="auto">
          <a:xfrm>
            <a:off x="4067175" y="620713"/>
            <a:ext cx="1927225" cy="10429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GB" smtClean="0"/>
              <a:t>Order and phrase structure I</a:t>
            </a:r>
          </a:p>
        </p:txBody>
      </p:sp>
      <p:sp>
        <p:nvSpPr>
          <p:cNvPr id="22530" name="Content Placeholder 2"/>
          <p:cNvSpPr>
            <a:spLocks noGrp="1"/>
          </p:cNvSpPr>
          <p:nvPr>
            <p:ph idx="4294967295"/>
          </p:nvPr>
        </p:nvSpPr>
        <p:spPr/>
        <p:txBody>
          <a:bodyPr/>
          <a:lstStyle/>
          <a:p>
            <a:pPr eaLnBrk="1" hangingPunct="1">
              <a:lnSpc>
                <a:spcPct val="80000"/>
              </a:lnSpc>
            </a:pPr>
            <a:r>
              <a:rPr lang="en-GB" sz="2500" i="1" smtClean="0"/>
              <a:t>Pre-X-bar idea</a:t>
            </a:r>
            <a:r>
              <a:rPr lang="en-GB" sz="2500" smtClean="0"/>
              <a:t> - linear order directly specified by PS-rules.</a:t>
            </a:r>
          </a:p>
          <a:p>
            <a:pPr eaLnBrk="1" hangingPunct="1">
              <a:lnSpc>
                <a:spcPct val="80000"/>
              </a:lnSpc>
            </a:pPr>
            <a:endParaRPr lang="en-GB" sz="2500" smtClean="0"/>
          </a:p>
          <a:p>
            <a:pPr eaLnBrk="1" hangingPunct="1">
              <a:lnSpc>
                <a:spcPct val="80000"/>
              </a:lnSpc>
            </a:pPr>
            <a:r>
              <a:rPr lang="en-GB" sz="2500" i="1" smtClean="0"/>
              <a:t>X-bar theory </a:t>
            </a:r>
            <a:r>
              <a:rPr lang="en-GB" sz="2500" smtClean="0"/>
              <a:t>- universal syntactic template associated with two independent parameters:</a:t>
            </a:r>
          </a:p>
          <a:p>
            <a:pPr eaLnBrk="1" hangingPunct="1">
              <a:lnSpc>
                <a:spcPct val="80000"/>
              </a:lnSpc>
              <a:buFont typeface="Wingdings" pitchFamily="2" charset="2"/>
              <a:buNone/>
            </a:pPr>
            <a:endParaRPr lang="en-GB" sz="2500" smtClean="0"/>
          </a:p>
          <a:p>
            <a:pPr eaLnBrk="1" hangingPunct="1">
              <a:lnSpc>
                <a:spcPct val="80000"/>
              </a:lnSpc>
              <a:buFont typeface="Calibri" pitchFamily="34" charset="0"/>
              <a:buAutoNum type="romanUcPeriod"/>
            </a:pPr>
            <a:r>
              <a:rPr lang="en-GB" sz="2500" smtClean="0"/>
              <a:t>Spec precedes/follows X-bar</a:t>
            </a:r>
          </a:p>
          <a:p>
            <a:pPr eaLnBrk="1" hangingPunct="1">
              <a:lnSpc>
                <a:spcPct val="80000"/>
              </a:lnSpc>
              <a:buFont typeface="Calibri" pitchFamily="34" charset="0"/>
              <a:buAutoNum type="romanUcPeriod"/>
            </a:pPr>
            <a:r>
              <a:rPr lang="en-GB" sz="2500" smtClean="0"/>
              <a:t>X precedes/follows comp</a:t>
            </a:r>
          </a:p>
          <a:p>
            <a:pPr eaLnBrk="1" hangingPunct="1">
              <a:lnSpc>
                <a:spcPct val="80000"/>
              </a:lnSpc>
            </a:pPr>
            <a:endParaRPr lang="en-GB" sz="2500" smtClean="0"/>
          </a:p>
          <a:p>
            <a:pPr eaLnBrk="1" hangingPunct="1">
              <a:lnSpc>
                <a:spcPct val="80000"/>
              </a:lnSpc>
            </a:pPr>
            <a:r>
              <a:rPr lang="en-GB" sz="2500" smtClean="0"/>
              <a:t>Linear order reflects constituency.</a:t>
            </a:r>
          </a:p>
          <a:p>
            <a:pPr eaLnBrk="1" hangingPunct="1">
              <a:lnSpc>
                <a:spcPct val="80000"/>
              </a:lnSpc>
            </a:pPr>
            <a:endParaRPr lang="en-GB" sz="2500" smtClean="0"/>
          </a:p>
          <a:p>
            <a:pPr eaLnBrk="1" hangingPunct="1">
              <a:lnSpc>
                <a:spcPct val="80000"/>
              </a:lnSpc>
            </a:pPr>
            <a:r>
              <a:rPr lang="en-GB" sz="2500" smtClean="0"/>
              <a:t>The c-command relations in head-initial and head-final languages are identical.</a:t>
            </a:r>
          </a:p>
          <a:p>
            <a:pPr eaLnBrk="1" hangingPunct="1">
              <a:lnSpc>
                <a:spcPct val="80000"/>
              </a:lnSpc>
            </a:pPr>
            <a:endParaRPr lang="en-GB" sz="25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GB" sz="3400" smtClean="0"/>
              <a:t>Order and phrase structure II: Antisymmetry</a:t>
            </a:r>
          </a:p>
        </p:txBody>
      </p:sp>
      <p:sp>
        <p:nvSpPr>
          <p:cNvPr id="23554" name="Content Placeholder 2"/>
          <p:cNvSpPr>
            <a:spLocks noGrp="1"/>
          </p:cNvSpPr>
          <p:nvPr>
            <p:ph idx="4294967295"/>
          </p:nvPr>
        </p:nvSpPr>
        <p:spPr/>
        <p:txBody>
          <a:bodyPr/>
          <a:lstStyle/>
          <a:p>
            <a:pPr eaLnBrk="1" hangingPunct="1"/>
            <a:r>
              <a:rPr lang="en-GB" sz="2800" smtClean="0"/>
              <a:t>Kayne (1994) proposes a tighter relationship between hierarchical structure (c-command) and linear order.</a:t>
            </a:r>
          </a:p>
          <a:p>
            <a:pPr eaLnBrk="1" hangingPunct="1"/>
            <a:r>
              <a:rPr lang="en-GB" sz="2800" smtClean="0"/>
              <a:t>He notes certain pervasive word order asymmetries :</a:t>
            </a:r>
          </a:p>
          <a:p>
            <a:pPr lvl="1" eaLnBrk="1" hangingPunct="1"/>
            <a:r>
              <a:rPr lang="en-GB" smtClean="0"/>
              <a:t>No penultimate-position effects but many second-position effects (no “reverse German”)</a:t>
            </a:r>
          </a:p>
          <a:p>
            <a:pPr lvl="1" eaLnBrk="1" hangingPunct="1"/>
            <a:r>
              <a:rPr lang="en-GB" smtClean="0"/>
              <a:t>Wh-movement is to the left, not the right</a:t>
            </a:r>
          </a:p>
          <a:p>
            <a:pPr lvl="1" eaLnBrk="1" hangingPunct="1"/>
            <a:r>
              <a:rPr lang="en-GB" smtClean="0"/>
              <a:t>See Kayne (2010) for a more comprehensive 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55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55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r>
              <a:rPr lang="en-GB" smtClean="0"/>
              <a:t>Order and phrase structure III</a:t>
            </a:r>
          </a:p>
        </p:txBody>
      </p:sp>
      <p:sp>
        <p:nvSpPr>
          <p:cNvPr id="24578" name="Content Placeholder 2"/>
          <p:cNvSpPr>
            <a:spLocks noGrp="1"/>
          </p:cNvSpPr>
          <p:nvPr>
            <p:ph idx="4294967295"/>
          </p:nvPr>
        </p:nvSpPr>
        <p:spPr/>
        <p:txBody>
          <a:bodyPr/>
          <a:lstStyle/>
          <a:p>
            <a:pPr eaLnBrk="1" hangingPunct="1">
              <a:lnSpc>
                <a:spcPct val="90000"/>
              </a:lnSpc>
            </a:pPr>
            <a:r>
              <a:rPr lang="en-GB" sz="2700" smtClean="0"/>
              <a:t>Kayne’s proposal: asymmetric c-command maps to linear precedence</a:t>
            </a:r>
          </a:p>
          <a:p>
            <a:pPr eaLnBrk="1" hangingPunct="1">
              <a:lnSpc>
                <a:spcPct val="90000"/>
              </a:lnSpc>
            </a:pPr>
            <a:r>
              <a:rPr lang="en-GB" sz="2700" smtClean="0"/>
              <a:t>Asymmetric c-command is a structural relation made possible by Merge (being the transitive closure of sisterhood and containment), which is otherwise deployed at the semantic interface (for scope and binding).</a:t>
            </a:r>
          </a:p>
          <a:p>
            <a:pPr eaLnBrk="1" hangingPunct="1">
              <a:lnSpc>
                <a:spcPct val="90000"/>
              </a:lnSpc>
            </a:pPr>
            <a:r>
              <a:rPr lang="en-GB" sz="2700" smtClean="0"/>
              <a:t>The remaining </a:t>
            </a:r>
            <a:r>
              <a:rPr lang="en-GB" sz="2700" b="1" smtClean="0"/>
              <a:t>stipulation </a:t>
            </a:r>
            <a:r>
              <a:rPr lang="en-GB" sz="2700" smtClean="0"/>
              <a:t>in the Kaynean system is the fact that it maps to </a:t>
            </a:r>
            <a:r>
              <a:rPr lang="en-GB" sz="2700" i="1" smtClean="0"/>
              <a:t>precedence</a:t>
            </a:r>
            <a:r>
              <a:rPr lang="en-GB" sz="2700" smtClean="0"/>
              <a:t> rather than </a:t>
            </a:r>
            <a:r>
              <a:rPr lang="en-GB" sz="2700" i="1" smtClean="0"/>
              <a:t>subsequence.</a:t>
            </a:r>
          </a:p>
          <a:p>
            <a:pPr eaLnBrk="1" hangingPunct="1">
              <a:lnSpc>
                <a:spcPct val="90000"/>
              </a:lnSpc>
            </a:pPr>
            <a:endParaRPr lang="en-GB" sz="2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GB" smtClean="0"/>
              <a:t>No-choice parameters</a:t>
            </a:r>
          </a:p>
        </p:txBody>
      </p:sp>
      <p:sp>
        <p:nvSpPr>
          <p:cNvPr id="25602" name="Content Placeholder 2"/>
          <p:cNvSpPr>
            <a:spLocks noGrp="1"/>
          </p:cNvSpPr>
          <p:nvPr>
            <p:ph idx="4294967295"/>
          </p:nvPr>
        </p:nvSpPr>
        <p:spPr/>
        <p:txBody>
          <a:bodyPr/>
          <a:lstStyle/>
          <a:p>
            <a:pPr algn="just" eaLnBrk="1" hangingPunct="1">
              <a:lnSpc>
                <a:spcPct val="90000"/>
              </a:lnSpc>
            </a:pPr>
            <a:r>
              <a:rPr lang="en-GB" sz="3000" b="1" smtClean="0"/>
              <a:t>Biberauer, Holmberg, Roberts &amp; Sheehan (2010) and Biberauer, Roberts &amp; Sheehan (2013): </a:t>
            </a:r>
            <a:r>
              <a:rPr lang="en-GB" sz="3000" smtClean="0">
                <a:ea typeface="ＭＳ Ｐゴシック" pitchFamily="34" charset="-128"/>
              </a:rPr>
              <a:t>UG in fact makes available the precdence vs subsequence option as a parameter just like any other (an underspecified option)</a:t>
            </a:r>
          </a:p>
          <a:p>
            <a:pPr algn="just" eaLnBrk="1" hangingPunct="1">
              <a:lnSpc>
                <a:spcPct val="90000"/>
              </a:lnSpc>
            </a:pPr>
            <a:r>
              <a:rPr lang="en-GB" sz="3000" smtClean="0">
                <a:ea typeface="ＭＳ Ｐゴシック" pitchFamily="34" charset="-128"/>
              </a:rPr>
              <a:t>BUT this is a </a:t>
            </a:r>
            <a:r>
              <a:rPr lang="en-GB" sz="3000" b="1" smtClean="0">
                <a:ea typeface="ＭＳ Ｐゴシック" pitchFamily="34" charset="-128"/>
              </a:rPr>
              <a:t>no-choice parameter </a:t>
            </a:r>
            <a:r>
              <a:rPr lang="en-GB" sz="3000" smtClean="0">
                <a:ea typeface="ＭＳ Ｐゴシック" pitchFamily="34" charset="-128"/>
              </a:rPr>
              <a:t>which is uniformly set to </a:t>
            </a:r>
            <a:r>
              <a:rPr lang="en-GB" sz="3000" i="1" smtClean="0">
                <a:ea typeface="ＭＳ Ｐゴシック" pitchFamily="34" charset="-128"/>
              </a:rPr>
              <a:t>precedence </a:t>
            </a:r>
            <a:r>
              <a:rPr lang="en-GB" sz="3000" smtClean="0">
                <a:ea typeface="ＭＳ Ｐゴシック" pitchFamily="34" charset="-128"/>
              </a:rPr>
              <a:t>in spoken languages </a:t>
            </a:r>
            <a:r>
              <a:rPr lang="en-GB" sz="3000" b="1" i="1" smtClean="0">
                <a:ea typeface="ＭＳ Ｐゴシック" pitchFamily="34" charset="-128"/>
              </a:rPr>
              <a:t>because of functional pressures </a:t>
            </a:r>
            <a:r>
              <a:rPr lang="en-GB" sz="3000" smtClean="0">
                <a:ea typeface="ＭＳ Ｐゴシック" pitchFamily="34" charset="-128"/>
              </a:rPr>
              <a:t>(NB Sign languages may be different, although see Abner 2009). </a:t>
            </a:r>
          </a:p>
          <a:p>
            <a:pPr eaLnBrk="1" hangingPunct="1">
              <a:lnSpc>
                <a:spcPct val="90000"/>
              </a:lnSpc>
            </a:pPr>
            <a:endParaRPr lang="en-GB" sz="3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GB" smtClean="0"/>
              <a:t>Functional pressures on word order</a:t>
            </a:r>
          </a:p>
        </p:txBody>
      </p:sp>
      <p:sp>
        <p:nvSpPr>
          <p:cNvPr id="26626" name="Content Placeholder 2"/>
          <p:cNvSpPr>
            <a:spLocks noGrp="1"/>
          </p:cNvSpPr>
          <p:nvPr>
            <p:ph idx="4294967295"/>
          </p:nvPr>
        </p:nvSpPr>
        <p:spPr/>
        <p:txBody>
          <a:bodyPr/>
          <a:lstStyle/>
          <a:p>
            <a:pPr algn="just" eaLnBrk="1" hangingPunct="1">
              <a:lnSpc>
                <a:spcPct val="80000"/>
              </a:lnSpc>
            </a:pPr>
            <a:r>
              <a:rPr lang="en-GB" sz="2500" smtClean="0">
                <a:ea typeface="ＭＳ Ｐゴシック" pitchFamily="34" charset="-128"/>
              </a:rPr>
              <a:t>Filler-gap dependencies are easier to parse if the filler precedes the gap (Hawkins 2001, Abels &amp; Neeleman 2009, 2012).</a:t>
            </a:r>
          </a:p>
          <a:p>
            <a:pPr algn="just" eaLnBrk="1" hangingPunct="1">
              <a:lnSpc>
                <a:spcPct val="80000"/>
              </a:lnSpc>
            </a:pPr>
            <a:endParaRPr lang="en-GB" sz="2500" smtClean="0">
              <a:ea typeface="ＭＳ Ｐゴシック" pitchFamily="34" charset="-128"/>
            </a:endParaRPr>
          </a:p>
          <a:p>
            <a:pPr algn="just" eaLnBrk="1" hangingPunct="1">
              <a:lnSpc>
                <a:spcPct val="80000"/>
              </a:lnSpc>
            </a:pPr>
            <a:r>
              <a:rPr lang="en-GB" sz="2500" smtClean="0">
                <a:ea typeface="ＭＳ Ｐゴシック" pitchFamily="34" charset="-128"/>
              </a:rPr>
              <a:t>There is experimental evidence that people look for a gap once they have heard/read a filler (cf. Crain &amp; Fodor 1985, cf. Wagers &amp; Phillips 2009 for a recent overview).</a:t>
            </a:r>
          </a:p>
          <a:p>
            <a:pPr algn="just" eaLnBrk="1" hangingPunct="1">
              <a:lnSpc>
                <a:spcPct val="80000"/>
              </a:lnSpc>
            </a:pPr>
            <a:endParaRPr lang="en-GB" sz="2500" smtClean="0">
              <a:ea typeface="ＭＳ Ｐゴシック" pitchFamily="34" charset="-128"/>
            </a:endParaRPr>
          </a:p>
          <a:p>
            <a:pPr algn="just" eaLnBrk="1" hangingPunct="1">
              <a:lnSpc>
                <a:spcPct val="80000"/>
              </a:lnSpc>
            </a:pPr>
            <a:r>
              <a:rPr lang="en-GB" sz="2500" smtClean="0">
                <a:ea typeface="ＭＳ Ｐゴシック" pitchFamily="34" charset="-128"/>
              </a:rPr>
              <a:t>The fact that movement is always leftwards therefore may have a plausible functional explanation, since the gap will always be to the right of the filler </a:t>
            </a:r>
          </a:p>
          <a:p>
            <a:pPr algn="just" eaLnBrk="1" hangingPunct="1">
              <a:lnSpc>
                <a:spcPct val="80000"/>
              </a:lnSpc>
            </a:pPr>
            <a:endParaRPr lang="en-GB" sz="2500" smtClean="0">
              <a:ea typeface="ＭＳ Ｐゴシック" pitchFamily="34" charset="-128"/>
            </a:endParaRPr>
          </a:p>
          <a:p>
            <a:pPr eaLnBrk="1" hangingPunct="1">
              <a:lnSpc>
                <a:spcPct val="80000"/>
              </a:lnSpc>
            </a:pPr>
            <a:endParaRPr lang="en-GB" sz="1800" i="1" smtClean="0">
              <a:ea typeface="ＭＳ Ｐゴシック" pitchFamily="34" charset="-128"/>
            </a:endParaRPr>
          </a:p>
          <a:p>
            <a:pPr eaLnBrk="1" hangingPunct="1">
              <a:lnSpc>
                <a:spcPct val="80000"/>
              </a:lnSpc>
            </a:pPr>
            <a:endParaRPr lang="en-GB"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pPr eaLnBrk="1" hangingPunct="1"/>
            <a:endParaRPr lang="en-GB" smtClean="0"/>
          </a:p>
        </p:txBody>
      </p:sp>
      <p:sp>
        <p:nvSpPr>
          <p:cNvPr id="27650" name="Content Placeholder 2"/>
          <p:cNvSpPr>
            <a:spLocks noGrp="1"/>
          </p:cNvSpPr>
          <p:nvPr>
            <p:ph idx="4294967295"/>
          </p:nvPr>
        </p:nvSpPr>
        <p:spPr/>
        <p:txBody>
          <a:bodyPr/>
          <a:lstStyle/>
          <a:p>
            <a:pPr eaLnBrk="1" hangingPunct="1"/>
            <a:r>
              <a:rPr lang="en-GB" smtClean="0">
                <a:ea typeface="ＭＳ Ｐゴシック" pitchFamily="34" charset="-128"/>
              </a:rPr>
              <a:t>Given that the filler asymmetrically c-commands the gap, to ensure filler precdes gap the c-command &gt; order mapping must be set to </a:t>
            </a:r>
            <a:r>
              <a:rPr lang="en-GB" i="1" smtClean="0">
                <a:ea typeface="ＭＳ Ｐゴシック" pitchFamily="34" charset="-128"/>
              </a:rPr>
              <a:t>precede</a:t>
            </a:r>
            <a:r>
              <a:rPr lang="en-GB" smtClean="0">
                <a:ea typeface="ＭＳ Ｐゴシック" pitchFamily="34" charset="-128"/>
              </a:rPr>
              <a:t>.</a:t>
            </a:r>
          </a:p>
          <a:p>
            <a:pPr eaLnBrk="1" hangingPunct="1"/>
            <a:r>
              <a:rPr lang="en-GB" smtClean="0"/>
              <a:t>But </a:t>
            </a:r>
            <a:r>
              <a:rPr lang="en-GB" b="1" smtClean="0"/>
              <a:t>UG itself doesn’t care</a:t>
            </a:r>
            <a:r>
              <a:rPr lang="en-GB" smtClean="0"/>
              <a:t>: it just maps hierarchical prominence (c-command) onto linear 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GB" smtClean="0"/>
              <a:t>The reconciliation?</a:t>
            </a:r>
          </a:p>
        </p:txBody>
      </p:sp>
      <p:sp>
        <p:nvSpPr>
          <p:cNvPr id="28674" name="Content Placeholder 2"/>
          <p:cNvSpPr>
            <a:spLocks noGrp="1"/>
          </p:cNvSpPr>
          <p:nvPr>
            <p:ph idx="4294967295"/>
          </p:nvPr>
        </p:nvSpPr>
        <p:spPr/>
        <p:txBody>
          <a:bodyPr/>
          <a:lstStyle/>
          <a:p>
            <a:pPr eaLnBrk="1" hangingPunct="1"/>
            <a:r>
              <a:rPr lang="en-GB" smtClean="0"/>
              <a:t>In order to fully understand why linear order is the way it is (cf. the Kaynean asymmetries) we must combine formal and functional notions</a:t>
            </a:r>
          </a:p>
          <a:p>
            <a:pPr eaLnBrk="1" hangingPunct="1"/>
            <a:r>
              <a:rPr lang="en-GB" smtClean="0"/>
              <a:t>Formal: the c-command&gt;order mapping</a:t>
            </a:r>
          </a:p>
          <a:p>
            <a:pPr eaLnBrk="1" hangingPunct="1"/>
            <a:r>
              <a:rPr lang="en-GB" smtClean="0"/>
              <a:t>Functional: processing requirements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pPr eaLnBrk="1" hangingPunct="1"/>
            <a:r>
              <a:rPr lang="en-GB" smtClean="0"/>
              <a:t>Remnant movement</a:t>
            </a:r>
          </a:p>
        </p:txBody>
      </p:sp>
      <p:sp>
        <p:nvSpPr>
          <p:cNvPr id="29698" name="Content Placeholder 2"/>
          <p:cNvSpPr>
            <a:spLocks noGrp="1"/>
          </p:cNvSpPr>
          <p:nvPr>
            <p:ph idx="4294967295"/>
          </p:nvPr>
        </p:nvSpPr>
        <p:spPr/>
        <p:txBody>
          <a:bodyPr/>
          <a:lstStyle/>
          <a:p>
            <a:pPr marL="514350" indent="-514350" eaLnBrk="1" hangingPunct="1">
              <a:lnSpc>
                <a:spcPct val="80000"/>
              </a:lnSpc>
            </a:pPr>
            <a:r>
              <a:rPr lang="en-GB" sz="2500" smtClean="0"/>
              <a:t>The filler&gt;gap preference is not a hard constraint.</a:t>
            </a:r>
          </a:p>
          <a:p>
            <a:pPr marL="514350" indent="-514350" eaLnBrk="1" hangingPunct="1">
              <a:lnSpc>
                <a:spcPct val="80000"/>
              </a:lnSpc>
            </a:pPr>
            <a:endParaRPr lang="en-GB" sz="2500" smtClean="0"/>
          </a:p>
          <a:p>
            <a:pPr marL="514350" indent="-514350" eaLnBrk="1" hangingPunct="1">
              <a:lnSpc>
                <a:spcPct val="80000"/>
              </a:lnSpc>
              <a:buFont typeface="Wingdings" pitchFamily="2" charset="2"/>
              <a:buAutoNum type="romanLcParenBoth"/>
            </a:pPr>
            <a:r>
              <a:rPr lang="en-GB" sz="2500" smtClean="0"/>
              <a:t>[</a:t>
            </a:r>
            <a:r>
              <a:rPr lang="en-GB" sz="2500" baseline="-25000" smtClean="0"/>
              <a:t>VP</a:t>
            </a:r>
            <a:r>
              <a:rPr lang="en-GB" sz="2500" smtClean="0"/>
              <a:t> t</a:t>
            </a:r>
            <a:r>
              <a:rPr lang="en-GB" sz="2500" baseline="-25000" smtClean="0"/>
              <a:t>das_Buch</a:t>
            </a:r>
            <a:r>
              <a:rPr lang="en-GB" sz="2500" smtClean="0"/>
              <a:t> gelesen ] 	hat 	das Buch   keiner t</a:t>
            </a:r>
            <a:r>
              <a:rPr lang="en-GB" sz="2500" baseline="-25000" smtClean="0"/>
              <a:t>VP</a:t>
            </a:r>
            <a:endParaRPr lang="en-GB" sz="2500" smtClean="0"/>
          </a:p>
          <a:p>
            <a:pPr marL="514350" indent="-514350" eaLnBrk="1" hangingPunct="1">
              <a:lnSpc>
                <a:spcPct val="80000"/>
              </a:lnSpc>
              <a:buFont typeface="Wingdings" pitchFamily="2" charset="2"/>
              <a:buNone/>
            </a:pPr>
            <a:r>
              <a:rPr lang="en-GB" sz="2500" smtClean="0"/>
              <a:t>			read 		has 	the book    nobody</a:t>
            </a:r>
          </a:p>
          <a:p>
            <a:pPr marL="514350" indent="-514350" eaLnBrk="1" hangingPunct="1">
              <a:lnSpc>
                <a:spcPct val="80000"/>
              </a:lnSpc>
              <a:buFont typeface="Wingdings" pitchFamily="2" charset="2"/>
              <a:buNone/>
            </a:pPr>
            <a:r>
              <a:rPr lang="en-GB" sz="2500" smtClean="0"/>
              <a:t>	    ‘As for reading, no-one has read the book.’	[German]</a:t>
            </a:r>
          </a:p>
          <a:p>
            <a:pPr marL="514350" indent="-514350" eaLnBrk="1" hangingPunct="1">
              <a:lnSpc>
                <a:spcPct val="80000"/>
              </a:lnSpc>
              <a:buFont typeface="Wingdings" pitchFamily="2" charset="2"/>
              <a:buNone/>
            </a:pPr>
            <a:endParaRPr lang="en-GB" sz="2500" smtClean="0"/>
          </a:p>
          <a:p>
            <a:pPr marL="514350" indent="-514350" eaLnBrk="1" hangingPunct="1">
              <a:lnSpc>
                <a:spcPct val="80000"/>
              </a:lnSpc>
            </a:pPr>
            <a:r>
              <a:rPr lang="en-GB" sz="2500" smtClean="0"/>
              <a:t>Remnant movement creates a configuration in which a gap precedes a filler.</a:t>
            </a:r>
          </a:p>
          <a:p>
            <a:pPr marL="514350" indent="-514350" eaLnBrk="1" hangingPunct="1">
              <a:lnSpc>
                <a:spcPct val="80000"/>
              </a:lnSpc>
            </a:pPr>
            <a:endParaRPr lang="en-GB" sz="2500" smtClean="0"/>
          </a:p>
          <a:p>
            <a:pPr marL="514350" indent="-514350" eaLnBrk="1" hangingPunct="1">
              <a:lnSpc>
                <a:spcPct val="80000"/>
              </a:lnSpc>
            </a:pPr>
            <a:r>
              <a:rPr lang="en-GB" sz="2500" smtClean="0"/>
              <a:t>Any account of word order asymmetries must also allow for apparently difficult-to-parse orders such as (i), whilst explaining the overwhelming tendency for filler&gt;gap. </a:t>
            </a:r>
          </a:p>
          <a:p>
            <a:pPr marL="514350" indent="-514350" eaLnBrk="1" hangingPunct="1">
              <a:lnSpc>
                <a:spcPct val="80000"/>
              </a:lnSpc>
            </a:pPr>
            <a:endParaRPr lang="en-GB" sz="25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endParaRPr lang="en-GB" smtClean="0"/>
          </a:p>
        </p:txBody>
      </p:sp>
      <p:sp>
        <p:nvSpPr>
          <p:cNvPr id="30722" name="Content Placeholder 2"/>
          <p:cNvSpPr>
            <a:spLocks noGrp="1"/>
          </p:cNvSpPr>
          <p:nvPr>
            <p:ph idx="4294967295"/>
          </p:nvPr>
        </p:nvSpPr>
        <p:spPr/>
        <p:txBody>
          <a:bodyPr/>
          <a:lstStyle/>
          <a:p>
            <a:pPr eaLnBrk="1" hangingPunct="1">
              <a:lnSpc>
                <a:spcPct val="80000"/>
              </a:lnSpc>
            </a:pPr>
            <a:r>
              <a:rPr lang="en-GB" sz="3000" smtClean="0"/>
              <a:t>Parsing pressures exert an influence on the setting of parameters. </a:t>
            </a:r>
          </a:p>
          <a:p>
            <a:pPr eaLnBrk="1" hangingPunct="1">
              <a:lnSpc>
                <a:spcPct val="80000"/>
              </a:lnSpc>
            </a:pPr>
            <a:endParaRPr lang="en-GB" sz="3000" smtClean="0"/>
          </a:p>
          <a:p>
            <a:pPr eaLnBrk="1" hangingPunct="1">
              <a:lnSpc>
                <a:spcPct val="80000"/>
              </a:lnSpc>
            </a:pPr>
            <a:r>
              <a:rPr lang="en-GB" sz="3000" smtClean="0"/>
              <a:t>The c-command&gt;order mapping is set to </a:t>
            </a:r>
            <a:r>
              <a:rPr lang="en-GB" sz="3000" i="1" smtClean="0"/>
              <a:t>precedence </a:t>
            </a:r>
            <a:r>
              <a:rPr lang="en-GB" sz="3000" smtClean="0"/>
              <a:t>because of third factor parsing pressures from filler-gap dependencies </a:t>
            </a:r>
          </a:p>
          <a:p>
            <a:pPr eaLnBrk="1" hangingPunct="1">
              <a:lnSpc>
                <a:spcPct val="80000"/>
              </a:lnSpc>
            </a:pPr>
            <a:endParaRPr lang="en-GB" sz="3000" smtClean="0"/>
          </a:p>
          <a:p>
            <a:pPr eaLnBrk="1" hangingPunct="1">
              <a:lnSpc>
                <a:spcPct val="80000"/>
              </a:lnSpc>
            </a:pPr>
            <a:r>
              <a:rPr lang="en-GB" sz="3000" smtClean="0"/>
              <a:t>This has </a:t>
            </a:r>
            <a:r>
              <a:rPr lang="en-GB" sz="3000" b="1" smtClean="0"/>
              <a:t>further arbitrary side-effects, e.g. in remnant movement, which have no plausible parsing explanation</a:t>
            </a:r>
            <a:r>
              <a:rPr lang="en-GB" sz="3000" smtClean="0"/>
              <a:t>.</a:t>
            </a:r>
          </a:p>
          <a:p>
            <a:pPr eaLnBrk="1" hangingPunct="1">
              <a:lnSpc>
                <a:spcPct val="80000"/>
              </a:lnSpc>
              <a:buFont typeface="Wingdings" pitchFamily="2" charset="2"/>
              <a:buNone/>
            </a:pPr>
            <a:endParaRPr lang="en-GB" sz="3000" smtClean="0"/>
          </a:p>
          <a:p>
            <a:pPr eaLnBrk="1" hangingPunct="1">
              <a:lnSpc>
                <a:spcPct val="80000"/>
              </a:lnSpc>
            </a:pPr>
            <a:endParaRPr lang="en-GB" sz="3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pPr eaLnBrk="1" hangingPunct="1"/>
            <a:r>
              <a:rPr lang="en-GB" smtClean="0"/>
              <a:t>The three factors and word order</a:t>
            </a:r>
          </a:p>
        </p:txBody>
      </p:sp>
      <p:sp>
        <p:nvSpPr>
          <p:cNvPr id="31746" name="Content Placeholder 2"/>
          <p:cNvSpPr>
            <a:spLocks noGrp="1"/>
          </p:cNvSpPr>
          <p:nvPr>
            <p:ph idx="4294967295"/>
          </p:nvPr>
        </p:nvSpPr>
        <p:spPr/>
        <p:txBody>
          <a:bodyPr/>
          <a:lstStyle/>
          <a:p>
            <a:pPr algn="just" eaLnBrk="1" hangingPunct="1">
              <a:lnSpc>
                <a:spcPct val="80000"/>
              </a:lnSpc>
              <a:buFont typeface="Wingdings" pitchFamily="2" charset="2"/>
              <a:buNone/>
            </a:pPr>
            <a:r>
              <a:rPr lang="en-GB" sz="2700" smtClean="0">
                <a:solidFill>
                  <a:srgbClr val="C00000"/>
                </a:solidFill>
                <a:ea typeface="ＭＳ Ｐゴシック" pitchFamily="34" charset="-128"/>
              </a:rPr>
              <a:t>i.  The genetic endowment (UG)</a:t>
            </a:r>
          </a:p>
          <a:p>
            <a:pPr algn="just" eaLnBrk="1" hangingPunct="1">
              <a:lnSpc>
                <a:spcPct val="80000"/>
              </a:lnSpc>
              <a:buFont typeface="Wingdings" pitchFamily="2" charset="2"/>
              <a:buNone/>
            </a:pPr>
            <a:r>
              <a:rPr lang="en-GB" sz="2700" smtClean="0">
                <a:ea typeface="ＭＳ Ｐゴシック" pitchFamily="34" charset="-128"/>
              </a:rPr>
              <a:t>	</a:t>
            </a:r>
            <a:r>
              <a:rPr lang="en-GB" sz="2700" b="1" smtClean="0">
                <a:ea typeface="ＭＳ Ｐゴシック" pitchFamily="34" charset="-128"/>
              </a:rPr>
              <a:t>Linearization</a:t>
            </a:r>
            <a:r>
              <a:rPr lang="en-GB" sz="2700" smtClean="0">
                <a:ea typeface="ＭＳ Ｐゴシック" pitchFamily="34" charset="-128"/>
              </a:rPr>
              <a:t>: </a:t>
            </a:r>
            <a:r>
              <a:rPr lang="en-GB" sz="2700" smtClean="0">
                <a:latin typeface="Symbol" pitchFamily="18" charset="2"/>
                <a:ea typeface="ＭＳ Ｐゴシック" pitchFamily="34" charset="-128"/>
              </a:rPr>
              <a:t>a</a:t>
            </a:r>
            <a:r>
              <a:rPr lang="en-GB" sz="2700" smtClean="0">
                <a:ea typeface="ＭＳ Ｐゴシック" pitchFamily="34" charset="-128"/>
              </a:rPr>
              <a:t> precedes/follows </a:t>
            </a:r>
            <a:r>
              <a:rPr lang="en-GB" sz="2700" smtClean="0">
                <a:latin typeface="Symbol" pitchFamily="18" charset="2"/>
                <a:ea typeface="ＭＳ Ｐゴシック" pitchFamily="34" charset="-128"/>
              </a:rPr>
              <a:t>b </a:t>
            </a:r>
            <a:r>
              <a:rPr lang="en-GB" sz="2700" smtClean="0">
                <a:ea typeface="ＭＳ Ｐゴシック" pitchFamily="34" charset="-128"/>
              </a:rPr>
              <a:t>iff </a:t>
            </a:r>
            <a:r>
              <a:rPr lang="en-GB" sz="2700" smtClean="0">
                <a:latin typeface="Symbol" pitchFamily="18" charset="2"/>
                <a:ea typeface="ＭＳ Ｐゴシック" pitchFamily="34" charset="-128"/>
              </a:rPr>
              <a:t>a</a:t>
            </a:r>
            <a:r>
              <a:rPr lang="en-GB" sz="2700" smtClean="0">
                <a:ea typeface="ＭＳ Ｐゴシック" pitchFamily="34" charset="-128"/>
              </a:rPr>
              <a:t> asymmetrically c-commands </a:t>
            </a:r>
            <a:r>
              <a:rPr lang="en-GB" sz="2700" smtClean="0">
                <a:latin typeface="Symbol" pitchFamily="18" charset="2"/>
                <a:ea typeface="ＭＳ Ｐゴシック" pitchFamily="34" charset="-128"/>
              </a:rPr>
              <a:t>b</a:t>
            </a:r>
            <a:r>
              <a:rPr lang="en-GB" sz="2700" smtClean="0">
                <a:ea typeface="ＭＳ Ｐゴシック" pitchFamily="34" charset="-128"/>
              </a:rPr>
              <a:t>, or </a:t>
            </a:r>
            <a:r>
              <a:rPr lang="en-GB" sz="2700" smtClean="0">
                <a:latin typeface="Symbol" pitchFamily="18" charset="2"/>
                <a:ea typeface="ＭＳ Ｐゴシック" pitchFamily="34" charset="-128"/>
              </a:rPr>
              <a:t>a</a:t>
            </a:r>
            <a:r>
              <a:rPr lang="en-GB" sz="2700" smtClean="0">
                <a:ea typeface="ＭＳ Ｐゴシック" pitchFamily="34" charset="-128"/>
              </a:rPr>
              <a:t> is dominated by a node </a:t>
            </a:r>
            <a:r>
              <a:rPr lang="en-GB" sz="2700" smtClean="0">
                <a:latin typeface="Symbol" pitchFamily="18" charset="2"/>
                <a:ea typeface="ＭＳ Ｐゴシック" pitchFamily="34" charset="-128"/>
              </a:rPr>
              <a:t>g</a:t>
            </a:r>
            <a:r>
              <a:rPr lang="en-GB" sz="2700" smtClean="0">
                <a:ea typeface="ＭＳ Ｐゴシック" pitchFamily="34" charset="-128"/>
              </a:rPr>
              <a:t> which asymmetrically c-commands </a:t>
            </a:r>
            <a:r>
              <a:rPr lang="en-GB" sz="2700" smtClean="0">
                <a:latin typeface="Symbol" pitchFamily="18" charset="2"/>
                <a:ea typeface="ＭＳ Ｐゴシック" pitchFamily="34" charset="-128"/>
              </a:rPr>
              <a:t>b</a:t>
            </a:r>
            <a:r>
              <a:rPr lang="en-GB" sz="2700" smtClean="0">
                <a:ea typeface="ＭＳ Ｐゴシック" pitchFamily="34" charset="-128"/>
              </a:rPr>
              <a:t>.</a:t>
            </a:r>
          </a:p>
          <a:p>
            <a:pPr algn="just" eaLnBrk="1" hangingPunct="1">
              <a:lnSpc>
                <a:spcPct val="80000"/>
              </a:lnSpc>
              <a:buFont typeface="Wingdings" pitchFamily="2" charset="2"/>
              <a:buNone/>
            </a:pPr>
            <a:r>
              <a:rPr lang="en-GB" sz="2700" smtClean="0">
                <a:ea typeface="ＭＳ Ｐゴシック" pitchFamily="34" charset="-128"/>
              </a:rPr>
              <a:t>ii.	</a:t>
            </a:r>
            <a:r>
              <a:rPr lang="en-GB" sz="2700" smtClean="0">
                <a:solidFill>
                  <a:srgbClr val="C00000"/>
                </a:solidFill>
                <a:ea typeface="ＭＳ Ｐゴシック" pitchFamily="34" charset="-128"/>
              </a:rPr>
              <a:t>Experience (PLD)</a:t>
            </a:r>
          </a:p>
          <a:p>
            <a:pPr algn="just" eaLnBrk="1" hangingPunct="1">
              <a:lnSpc>
                <a:spcPct val="80000"/>
              </a:lnSpc>
              <a:buFont typeface="Wingdings" pitchFamily="2" charset="2"/>
              <a:buNone/>
            </a:pPr>
            <a:r>
              <a:rPr lang="en-GB" sz="2700" smtClean="0">
                <a:ea typeface="ＭＳ Ｐゴシック" pitchFamily="34" charset="-128"/>
              </a:rPr>
              <a:t>	filler ... gap (movement) structures  with moved elements consistently on the left [canonical vs non-canonical structures – frequency]</a:t>
            </a:r>
          </a:p>
          <a:p>
            <a:pPr algn="just" eaLnBrk="1" hangingPunct="1">
              <a:lnSpc>
                <a:spcPct val="80000"/>
              </a:lnSpc>
              <a:buFont typeface="Wingdings" pitchFamily="2" charset="2"/>
              <a:buNone/>
            </a:pPr>
            <a:r>
              <a:rPr lang="en-GB" sz="2700" smtClean="0">
                <a:ea typeface="ＭＳ Ｐゴシック" pitchFamily="34" charset="-128"/>
              </a:rPr>
              <a:t>iii. </a:t>
            </a:r>
            <a:r>
              <a:rPr lang="en-GB" altLang="en-US" sz="2700" smtClean="0">
                <a:solidFill>
                  <a:srgbClr val="C00000"/>
                </a:solidFill>
                <a:ea typeface="ＭＳ Ｐゴシック" pitchFamily="34" charset="-128"/>
              </a:rPr>
              <a:t>“</a:t>
            </a:r>
            <a:r>
              <a:rPr lang="en-GB" sz="2700" smtClean="0">
                <a:solidFill>
                  <a:srgbClr val="C00000"/>
                </a:solidFill>
                <a:ea typeface="ＭＳ Ｐゴシック" pitchFamily="34" charset="-128"/>
              </a:rPr>
              <a:t>principles not specific to the faculty of language</a:t>
            </a:r>
            <a:r>
              <a:rPr lang="en-GB" altLang="en-US" sz="2700" smtClean="0">
                <a:solidFill>
                  <a:srgbClr val="C00000"/>
                </a:solidFill>
                <a:ea typeface="ＭＳ Ｐゴシック" pitchFamily="34" charset="-128"/>
              </a:rPr>
              <a:t>”</a:t>
            </a:r>
            <a:r>
              <a:rPr lang="en-GB" sz="2700" smtClean="0">
                <a:solidFill>
                  <a:srgbClr val="C00000"/>
                </a:solidFill>
                <a:ea typeface="ＭＳ Ｐゴシック" pitchFamily="34" charset="-128"/>
              </a:rPr>
              <a:t>.</a:t>
            </a:r>
          </a:p>
          <a:p>
            <a:pPr algn="just" eaLnBrk="1" hangingPunct="1">
              <a:lnSpc>
                <a:spcPct val="80000"/>
              </a:lnSpc>
              <a:buFont typeface="Wingdings" pitchFamily="2" charset="2"/>
              <a:buNone/>
            </a:pPr>
            <a:r>
              <a:rPr lang="en-GB" sz="2700" smtClean="0">
                <a:ea typeface="ＭＳ Ｐゴシック" pitchFamily="34" charset="-128"/>
              </a:rPr>
              <a:t>	Memory constraints on the parser leading to preference for filler &gt; gap order</a:t>
            </a:r>
          </a:p>
          <a:p>
            <a:pPr eaLnBrk="1" hangingPunct="1">
              <a:lnSpc>
                <a:spcPct val="80000"/>
              </a:lnSpc>
              <a:buFont typeface="Wingdings" pitchFamily="2" charset="2"/>
              <a:buNone/>
            </a:pPr>
            <a:endParaRPr lang="en-GB" sz="2700" smtClean="0">
              <a:ea typeface="ＭＳ Ｐゴシック" pitchFamily="34" charset="-128"/>
            </a:endParaRPr>
          </a:p>
          <a:p>
            <a:pPr eaLnBrk="1" hangingPunct="1">
              <a:lnSpc>
                <a:spcPct val="80000"/>
              </a:lnSpc>
            </a:pPr>
            <a:endParaRPr lang="en-GB" sz="27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7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lstStyle/>
          <a:p>
            <a:pPr eaLnBrk="1" hangingPunct="1"/>
            <a:r>
              <a:rPr lang="en-GB" smtClean="0"/>
              <a:t>Outline</a:t>
            </a:r>
          </a:p>
        </p:txBody>
      </p:sp>
      <p:sp>
        <p:nvSpPr>
          <p:cNvPr id="14338" name="Content Placeholder 2"/>
          <p:cNvSpPr>
            <a:spLocks noGrp="1"/>
          </p:cNvSpPr>
          <p:nvPr>
            <p:ph idx="4294967295"/>
          </p:nvPr>
        </p:nvSpPr>
        <p:spPr/>
        <p:txBody>
          <a:bodyPr/>
          <a:lstStyle/>
          <a:p>
            <a:pPr eaLnBrk="1" hangingPunct="1"/>
            <a:r>
              <a:rPr lang="en-GB" smtClean="0"/>
              <a:t>Some general reflections</a:t>
            </a:r>
          </a:p>
          <a:p>
            <a:pPr eaLnBrk="1" hangingPunct="1"/>
            <a:r>
              <a:rPr lang="en-GB" smtClean="0"/>
              <a:t>No-choice parameters </a:t>
            </a:r>
          </a:p>
          <a:p>
            <a:pPr eaLnBrk="1" hangingPunct="1"/>
            <a:r>
              <a:rPr lang="en-GB" smtClean="0"/>
              <a:t>U20 effects</a:t>
            </a:r>
          </a:p>
          <a:p>
            <a:pPr eaLnBrk="1" hangingPunct="1"/>
            <a:r>
              <a:rPr lang="en-GB" smtClean="0"/>
              <a:t>Diachronic filters?</a:t>
            </a:r>
          </a:p>
          <a:p>
            <a:pPr eaLnBrk="1" hangingPunct="1"/>
            <a:r>
              <a:rPr lang="en-GB" smtClean="0"/>
              <a:t>Why do we Agree?</a:t>
            </a:r>
          </a:p>
          <a:p>
            <a:pPr eaLnBrk="1" hangingPunct="1"/>
            <a:r>
              <a:rPr lang="en-GB" smtClean="0"/>
              <a:t>Why we should agree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GB" smtClean="0"/>
              <a:t>Universal 20</a:t>
            </a:r>
          </a:p>
        </p:txBody>
      </p:sp>
      <p:sp>
        <p:nvSpPr>
          <p:cNvPr id="32770" name="Content Placeholder 2"/>
          <p:cNvSpPr>
            <a:spLocks noGrp="1"/>
          </p:cNvSpPr>
          <p:nvPr>
            <p:ph idx="4294967295"/>
          </p:nvPr>
        </p:nvSpPr>
        <p:spPr/>
        <p:txBody>
          <a:bodyPr/>
          <a:lstStyle/>
          <a:p>
            <a:pPr eaLnBrk="1" hangingPunct="1">
              <a:lnSpc>
                <a:spcPct val="90000"/>
              </a:lnSpc>
            </a:pPr>
            <a:r>
              <a:rPr lang="en-GB" smtClean="0"/>
              <a:t>“When any or all of the items demonstrative, numeral and adjective precede the noun, they are always found in that order. If they follow, the order is either the same or its exact opposite”</a:t>
            </a:r>
          </a:p>
          <a:p>
            <a:pPr eaLnBrk="1" hangingPunct="1">
              <a:lnSpc>
                <a:spcPct val="90000"/>
              </a:lnSpc>
            </a:pPr>
            <a:r>
              <a:rPr lang="en-GB" smtClean="0"/>
              <a:t>a.	Dem Num A N</a:t>
            </a:r>
          </a:p>
          <a:p>
            <a:pPr eaLnBrk="1" hangingPunct="1">
              <a:lnSpc>
                <a:spcPct val="90000"/>
              </a:lnSpc>
            </a:pPr>
            <a:r>
              <a:rPr lang="en-GB" smtClean="0"/>
              <a:t>b.	N A Num Dem</a:t>
            </a:r>
          </a:p>
          <a:p>
            <a:pPr eaLnBrk="1" hangingPunct="1">
              <a:lnSpc>
                <a:spcPct val="90000"/>
              </a:lnSpc>
            </a:pPr>
            <a:r>
              <a:rPr lang="en-GB" smtClean="0"/>
              <a:t>c.	N Dem Num A</a:t>
            </a:r>
          </a:p>
          <a:p>
            <a:pPr eaLnBrk="1" hangingPunct="1">
              <a:lnSpc>
                <a:spcPct val="90000"/>
              </a:lnSpc>
            </a:pPr>
            <a:r>
              <a:rPr lang="en-GB" smtClean="0"/>
              <a:t>d.	*A Num Dem 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pPr eaLnBrk="1" hangingPunct="1"/>
            <a:r>
              <a:rPr lang="en-GB" smtClean="0"/>
              <a:t>Abels &amp; Neeleman (2012)</a:t>
            </a:r>
          </a:p>
        </p:txBody>
      </p:sp>
      <p:sp>
        <p:nvSpPr>
          <p:cNvPr id="33794" name="Content Placeholder 2"/>
          <p:cNvSpPr>
            <a:spLocks noGrp="1"/>
          </p:cNvSpPr>
          <p:nvPr>
            <p:ph idx="4294967295"/>
          </p:nvPr>
        </p:nvSpPr>
        <p:spPr/>
        <p:txBody>
          <a:bodyPr/>
          <a:lstStyle/>
          <a:p>
            <a:pPr eaLnBrk="1" hangingPunct="1"/>
            <a:r>
              <a:rPr lang="en-GB" smtClean="0"/>
              <a:t>Antisymmetric movement:</a:t>
            </a:r>
          </a:p>
          <a:p>
            <a:pPr eaLnBrk="1" hangingPunct="1"/>
            <a:r>
              <a:rPr lang="en-GB" smtClean="0"/>
              <a:t>a.	N Dem Num A (N)	-- move N leftward</a:t>
            </a:r>
          </a:p>
          <a:p>
            <a:pPr eaLnBrk="1" hangingPunct="1"/>
            <a:r>
              <a:rPr lang="en-GB" smtClean="0"/>
              <a:t>b.	*(N) A Num Dem 	</a:t>
            </a:r>
          </a:p>
          <a:p>
            <a:pPr eaLnBrk="1" hangingPunct="1"/>
            <a:r>
              <a:rPr lang="en-GB" smtClean="0"/>
              <a:t>-- no rightward N-movement (owing to the nature of the parser)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GB" smtClean="0"/>
              <a:t>Other “U20 Effects”: Cinque (2011)</a:t>
            </a:r>
          </a:p>
        </p:txBody>
      </p:sp>
      <p:sp>
        <p:nvSpPr>
          <p:cNvPr id="34818" name="Content Placeholder 2"/>
          <p:cNvSpPr>
            <a:spLocks noGrp="1"/>
          </p:cNvSpPr>
          <p:nvPr>
            <p:ph idx="4294967295"/>
          </p:nvPr>
        </p:nvSpPr>
        <p:spPr/>
        <p:txBody>
          <a:bodyPr/>
          <a:lstStyle/>
          <a:p>
            <a:pPr eaLnBrk="1" hangingPunct="1"/>
            <a:r>
              <a:rPr lang="en-GB" b="1" smtClean="0"/>
              <a:t>Attributive adjectives:</a:t>
            </a:r>
          </a:p>
          <a:p>
            <a:pPr eaLnBrk="1" hangingPunct="1">
              <a:buFont typeface="Wingdings" pitchFamily="2" charset="2"/>
              <a:buNone/>
            </a:pPr>
            <a:endParaRPr lang="en-GB" b="1" smtClean="0"/>
          </a:p>
          <a:p>
            <a:pPr eaLnBrk="1" hangingPunct="1">
              <a:buFont typeface="Wingdings" pitchFamily="2" charset="2"/>
              <a:buNone/>
            </a:pPr>
            <a:r>
              <a:rPr lang="en-GB" smtClean="0"/>
              <a:t>A-size &gt; A-colour &gt; A-nationality &gt; N</a:t>
            </a:r>
          </a:p>
          <a:p>
            <a:pPr eaLnBrk="1" hangingPunct="1">
              <a:buFont typeface="Wingdings" pitchFamily="2" charset="2"/>
              <a:buNone/>
            </a:pPr>
            <a:r>
              <a:rPr lang="en-GB" smtClean="0"/>
              <a:t>N &gt; A-size &gt; A-colour &gt; A-nationality</a:t>
            </a:r>
          </a:p>
          <a:p>
            <a:pPr eaLnBrk="1" hangingPunct="1">
              <a:buFont typeface="Wingdings" pitchFamily="2" charset="2"/>
              <a:buNone/>
            </a:pPr>
            <a:r>
              <a:rPr lang="en-GB" smtClean="0"/>
              <a:t>N &gt; A-nationlaity &gt; A-colour &gt; A-size</a:t>
            </a:r>
          </a:p>
          <a:p>
            <a:pPr eaLnBrk="1" hangingPunct="1">
              <a:buFont typeface="Wingdings" pitchFamily="2" charset="2"/>
              <a:buNone/>
            </a:pPr>
            <a:r>
              <a:rPr lang="en-GB" smtClean="0"/>
              <a:t>* A-nationlaity &gt; A-colour &gt; A-size &gt; N</a:t>
            </a:r>
          </a:p>
          <a:p>
            <a:pPr eaLnBrk="1" hangingPunct="1"/>
            <a:endParaRPr lang="en-GB" smtClean="0"/>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p:txBody>
          <a:bodyPr/>
          <a:lstStyle/>
          <a:p>
            <a:pPr eaLnBrk="1" hangingPunct="1"/>
            <a:r>
              <a:rPr lang="en-GB" smtClean="0"/>
              <a:t>More U20 Effects</a:t>
            </a:r>
          </a:p>
        </p:txBody>
      </p:sp>
      <p:sp>
        <p:nvSpPr>
          <p:cNvPr id="35842" name="Content Placeholder 2"/>
          <p:cNvSpPr>
            <a:spLocks noGrp="1"/>
          </p:cNvSpPr>
          <p:nvPr>
            <p:ph idx="4294967295"/>
          </p:nvPr>
        </p:nvSpPr>
        <p:spPr/>
        <p:txBody>
          <a:bodyPr/>
          <a:lstStyle/>
          <a:p>
            <a:pPr eaLnBrk="1" hangingPunct="1"/>
            <a:r>
              <a:rPr lang="en-GB" smtClean="0"/>
              <a:t>Mood &gt; Tense &gt; Aspect &gt; V</a:t>
            </a:r>
          </a:p>
          <a:p>
            <a:pPr eaLnBrk="1" hangingPunct="1"/>
            <a:r>
              <a:rPr lang="en-GB" smtClean="0"/>
              <a:t>V &gt; Mood &gt; Tense &gt; Aspect </a:t>
            </a:r>
          </a:p>
          <a:p>
            <a:pPr eaLnBrk="1" hangingPunct="1"/>
            <a:r>
              <a:rPr lang="en-GB" smtClean="0"/>
              <a:t>V &gt; Aspect &gt; Tense &gt; Mood</a:t>
            </a:r>
          </a:p>
          <a:p>
            <a:pPr eaLnBrk="1" hangingPunct="1"/>
            <a:r>
              <a:rPr lang="en-GB" smtClean="0"/>
              <a:t>*Aspect &gt; Tense &gt; Mood &gt; V</a:t>
            </a:r>
          </a:p>
          <a:p>
            <a:pPr eaLnBrk="1" hangingPunct="1"/>
            <a:endParaRPr lang="en-GB" smtClean="0"/>
          </a:p>
          <a:p>
            <a:pPr eaLnBrk="1" hangingPunct="1"/>
            <a:r>
              <a:rPr lang="en-GB" smtClean="0"/>
              <a:t>These and others discussed by Cinque are amenable to an Abels/Neeleman-style account.</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GB" smtClean="0"/>
              <a:t>Symmetry?</a:t>
            </a:r>
          </a:p>
        </p:txBody>
      </p:sp>
      <p:sp>
        <p:nvSpPr>
          <p:cNvPr id="36866" name="Rectangle 3"/>
          <p:cNvSpPr>
            <a:spLocks noGrp="1" noChangeArrowheads="1"/>
          </p:cNvSpPr>
          <p:nvPr>
            <p:ph type="body" idx="1"/>
          </p:nvPr>
        </p:nvSpPr>
        <p:spPr/>
        <p:txBody>
          <a:bodyPr/>
          <a:lstStyle/>
          <a:p>
            <a:pPr eaLnBrk="1" hangingPunct="1"/>
            <a:r>
              <a:rPr lang="en-GB" smtClean="0"/>
              <a:t>Abels &amp; Neeleman assume a symmetric phrase structure (left- or right-recursive)</a:t>
            </a:r>
          </a:p>
          <a:p>
            <a:pPr eaLnBrk="1" hangingPunct="1"/>
            <a:r>
              <a:rPr lang="en-GB" smtClean="0"/>
              <a:t>Clearly their results can be derived in an antisymmetric approach (see Cinque 2005, 2011)</a:t>
            </a:r>
          </a:p>
          <a:p>
            <a:pPr eaLnBrk="1" hangingPunct="1"/>
            <a:r>
              <a:rPr lang="en-GB" smtClean="0"/>
              <a:t>According to BHRS/BRS, antisymmetry follows partially from parsing constraints too (recall the no-choice parameter)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GB" sz="3400" smtClean="0"/>
              <a:t>Further evidence for antisymmetry: the Final over Final Constraint (FOFC)</a:t>
            </a:r>
          </a:p>
        </p:txBody>
      </p:sp>
      <p:sp>
        <p:nvSpPr>
          <p:cNvPr id="37890" name="Rectangle 3"/>
          <p:cNvSpPr>
            <a:spLocks noGrp="1" noChangeArrowheads="1"/>
          </p:cNvSpPr>
          <p:nvPr>
            <p:ph type="body" idx="1"/>
          </p:nvPr>
        </p:nvSpPr>
        <p:spPr/>
        <p:txBody>
          <a:bodyPr/>
          <a:lstStyle/>
          <a:p>
            <a:pPr algn="just" eaLnBrk="1" hangingPunct="1">
              <a:spcBef>
                <a:spcPct val="0"/>
              </a:spcBef>
              <a:buFontTx/>
              <a:buNone/>
            </a:pPr>
            <a:r>
              <a:rPr lang="en-GB" smtClean="0"/>
              <a:t>A head-final phrase cannot (immediately) dominate a head-initial phrase in the same extended projection. (cf. Holmberg 2000, Biberauer, Holmberg &amp; Roberts 2013Biberauer, Newton &amp; Sheehan 2009, Biberauer, Sheehan &amp; Newton 2010, Biberauer &amp; Sheehan 2011, Sheehan 2009a, b, 2010a, b).</a:t>
            </a:r>
          </a:p>
          <a:p>
            <a:pPr eaLnBrk="1" hangingPunct="1"/>
            <a:endParaRPr lang="en-GB" smtClean="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endParaRPr lang="en-GB" smtClean="0"/>
          </a:p>
        </p:txBody>
      </p:sp>
      <p:sp>
        <p:nvSpPr>
          <p:cNvPr id="38914" name="Rectangle 3"/>
          <p:cNvSpPr>
            <a:spLocks noGrp="1" noChangeArrowheads="1"/>
          </p:cNvSpPr>
          <p:nvPr>
            <p:ph type="body" idx="1"/>
          </p:nvPr>
        </p:nvSpPr>
        <p:spPr/>
        <p:txBody>
          <a:bodyPr/>
          <a:lstStyle/>
          <a:p>
            <a:pPr eaLnBrk="1" hangingPunct="1">
              <a:lnSpc>
                <a:spcPct val="90000"/>
              </a:lnSpc>
            </a:pPr>
            <a:r>
              <a:rPr lang="en-GB" sz="2800" smtClean="0">
                <a:solidFill>
                  <a:srgbClr val="C00000"/>
                </a:solidFill>
              </a:rPr>
              <a:t>Virtual diachronic and synchronic lack of:</a:t>
            </a:r>
          </a:p>
          <a:p>
            <a:pPr eaLnBrk="1" hangingPunct="1">
              <a:lnSpc>
                <a:spcPct val="90000"/>
              </a:lnSpc>
            </a:pPr>
            <a:endParaRPr lang="en-GB" sz="2800" smtClean="0"/>
          </a:p>
          <a:p>
            <a:pPr eaLnBrk="1" hangingPunct="1">
              <a:lnSpc>
                <a:spcPct val="90000"/>
              </a:lnSpc>
            </a:pPr>
            <a:r>
              <a:rPr lang="en-GB" sz="2800" smtClean="0">
                <a:solidFill>
                  <a:srgbClr val="C00000"/>
                </a:solidFill>
              </a:rPr>
              <a:t>*[V O] Aux </a:t>
            </a:r>
            <a:r>
              <a:rPr lang="en-GB" sz="2800" smtClean="0">
                <a:solidFill>
                  <a:schemeClr val="accent1"/>
                </a:solidFill>
              </a:rPr>
              <a:t>	</a:t>
            </a:r>
            <a:r>
              <a:rPr lang="en-GB" sz="2800" smtClean="0"/>
              <a:t>(Biberauer et al. 2007 </a:t>
            </a:r>
            <a:r>
              <a:rPr lang="en-GB" sz="2800" i="1" smtClean="0"/>
              <a:t>et seq</a:t>
            </a:r>
            <a:r>
              <a:rPr lang="en-GB" sz="2800" smtClean="0"/>
              <a:t>.)</a:t>
            </a:r>
            <a:endParaRPr lang="en-GB" sz="2800" smtClean="0">
              <a:solidFill>
                <a:schemeClr val="accent1"/>
              </a:solidFill>
            </a:endParaRPr>
          </a:p>
          <a:p>
            <a:pPr eaLnBrk="1" hangingPunct="1">
              <a:lnSpc>
                <a:spcPct val="90000"/>
              </a:lnSpc>
            </a:pPr>
            <a:r>
              <a:rPr lang="en-GB" sz="2800" smtClean="0">
                <a:solidFill>
                  <a:srgbClr val="C00000"/>
                </a:solidFill>
              </a:rPr>
              <a:t>*[V O] ...C</a:t>
            </a:r>
            <a:r>
              <a:rPr lang="en-GB" sz="2800" smtClean="0">
                <a:solidFill>
                  <a:schemeClr val="accent1"/>
                </a:solidFill>
              </a:rPr>
              <a:t>		</a:t>
            </a:r>
            <a:r>
              <a:rPr lang="en-GB" sz="2800" smtClean="0"/>
              <a:t>(Hawkins 1994, Kayne 1994)</a:t>
            </a:r>
          </a:p>
          <a:p>
            <a:pPr eaLnBrk="1" hangingPunct="1">
              <a:lnSpc>
                <a:spcPct val="90000"/>
              </a:lnSpc>
            </a:pPr>
            <a:r>
              <a:rPr lang="en-GB" sz="2800" smtClean="0">
                <a:solidFill>
                  <a:srgbClr val="C00000"/>
                </a:solidFill>
              </a:rPr>
              <a:t>*[C TP] V</a:t>
            </a:r>
            <a:r>
              <a:rPr lang="en-GB" sz="2800" smtClean="0">
                <a:solidFill>
                  <a:schemeClr val="accent1"/>
                </a:solidFill>
              </a:rPr>
              <a:t>	</a:t>
            </a:r>
            <a:r>
              <a:rPr lang="en-GB" sz="2800" smtClean="0"/>
              <a:t>(Dryer 2008, Biberauer &amp; Sheehan 2011)</a:t>
            </a:r>
          </a:p>
          <a:p>
            <a:pPr eaLnBrk="1" hangingPunct="1">
              <a:lnSpc>
                <a:spcPct val="90000"/>
              </a:lnSpc>
            </a:pPr>
            <a:r>
              <a:rPr lang="en-GB" sz="2800" smtClean="0">
                <a:solidFill>
                  <a:srgbClr val="C00000"/>
                </a:solidFill>
              </a:rPr>
              <a:t>*[Q TP] C </a:t>
            </a:r>
            <a:r>
              <a:rPr lang="en-GB" sz="2800" smtClean="0"/>
              <a:t>	(Biberauer, Sheehan &amp; Newton 2010)</a:t>
            </a:r>
          </a:p>
          <a:p>
            <a:pPr eaLnBrk="1" hangingPunct="1">
              <a:lnSpc>
                <a:spcPct val="90000"/>
              </a:lnSpc>
            </a:pPr>
            <a:r>
              <a:rPr lang="en-GB" sz="2800" smtClean="0">
                <a:solidFill>
                  <a:srgbClr val="C00000"/>
                </a:solidFill>
              </a:rPr>
              <a:t>*[Asp V] V	</a:t>
            </a:r>
            <a:r>
              <a:rPr lang="en-GB" sz="2800" smtClean="0"/>
              <a:t>(Julien 2002, 2007)</a:t>
            </a:r>
          </a:p>
          <a:p>
            <a:pPr eaLnBrk="1" hangingPunct="1">
              <a:lnSpc>
                <a:spcPct val="90000"/>
              </a:lnSpc>
            </a:pPr>
            <a:endParaRPr lang="en-GB"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GB" smtClean="0"/>
              <a:t>*VOAux in Germanic</a:t>
            </a:r>
          </a:p>
        </p:txBody>
      </p:sp>
      <p:sp>
        <p:nvSpPr>
          <p:cNvPr id="39938" name="Rectangle 3"/>
          <p:cNvSpPr>
            <a:spLocks noGrp="1" noChangeArrowheads="1"/>
          </p:cNvSpPr>
          <p:nvPr>
            <p:ph type="body" idx="1"/>
          </p:nvPr>
        </p:nvSpPr>
        <p:spPr/>
        <p:txBody>
          <a:bodyPr/>
          <a:lstStyle/>
          <a:p>
            <a:pPr algn="just" eaLnBrk="1" hangingPunct="1">
              <a:lnSpc>
                <a:spcPct val="80000"/>
              </a:lnSpc>
              <a:spcBef>
                <a:spcPct val="0"/>
              </a:spcBef>
              <a:buFontTx/>
              <a:buNone/>
            </a:pPr>
            <a:r>
              <a:rPr lang="en-GB" sz="1400" smtClean="0">
                <a:latin typeface="Times New Roman" pitchFamily="18" charset="0"/>
                <a:ea typeface="Calibri" pitchFamily="34" charset="0"/>
                <a:cs typeface="Times New Roman" pitchFamily="18" charset="0"/>
              </a:rPr>
              <a:t> </a:t>
            </a:r>
            <a:r>
              <a:rPr lang="en-GB" sz="2000" smtClean="0">
                <a:ea typeface="Calibri" pitchFamily="34" charset="0"/>
                <a:cs typeface="Times New Roman" pitchFamily="18" charset="0"/>
              </a:rPr>
              <a:t>The gap *V-O-Aux  exists synchronically and diachronically in Germanic (cf. i.a. den Besten 1986, Kiparsky 1996, Pintzuk 1991/1999) , while all other orders are attested.</a:t>
            </a:r>
          </a:p>
          <a:p>
            <a:pPr algn="just" eaLnBrk="1" hangingPunct="1">
              <a:lnSpc>
                <a:spcPct val="80000"/>
              </a:lnSpc>
            </a:pPr>
            <a:endParaRPr lang="en-GB" sz="2000" smtClean="0">
              <a:ea typeface="Calibri" pitchFamily="34" charset="0"/>
              <a:cs typeface="Times New Roman" pitchFamily="18" charset="0"/>
            </a:endParaRPr>
          </a:p>
          <a:p>
            <a:pPr algn="just" eaLnBrk="1" hangingPunct="1">
              <a:lnSpc>
                <a:spcPct val="80000"/>
              </a:lnSpc>
            </a:pPr>
            <a:r>
              <a:rPr lang="en-GB" sz="2000" smtClean="0">
                <a:ea typeface="Calibri" pitchFamily="34" charset="0"/>
                <a:cs typeface="Times New Roman" pitchFamily="18" charset="0"/>
              </a:rPr>
              <a:t>In addition to head-initial (AUX V O) English and head-final (O V AUX) German, we find a range of other orders.</a:t>
            </a:r>
          </a:p>
          <a:p>
            <a:pPr algn="just" eaLnBrk="1" hangingPunct="1">
              <a:lnSpc>
                <a:spcPct val="80000"/>
              </a:lnSpc>
            </a:pPr>
            <a:endParaRPr lang="en-GB" sz="2000" smtClean="0">
              <a:ea typeface="Calibri" pitchFamily="34" charset="0"/>
              <a:cs typeface="Times New Roman" pitchFamily="18" charset="0"/>
            </a:endParaRPr>
          </a:p>
          <a:p>
            <a:pPr algn="just" eaLnBrk="1" hangingPunct="1">
              <a:lnSpc>
                <a:spcPct val="80000"/>
              </a:lnSpc>
            </a:pPr>
            <a:r>
              <a:rPr lang="en-GB" sz="2000" smtClean="0">
                <a:ea typeface="Calibri" pitchFamily="34" charset="0"/>
                <a:cs typeface="Times New Roman" pitchFamily="18" charset="0"/>
              </a:rPr>
              <a:t>AUX O V (“verb projection raising”)</a:t>
            </a:r>
          </a:p>
          <a:p>
            <a:pPr algn="just" eaLnBrk="1" hangingPunct="1">
              <a:lnSpc>
                <a:spcPct val="80000"/>
              </a:lnSpc>
              <a:buFont typeface="Wingdings 3" pitchFamily="18" charset="2"/>
              <a:buNone/>
            </a:pPr>
            <a:r>
              <a:rPr lang="pt-BR" altLang="ja-JP" sz="2000" smtClean="0">
                <a:ea typeface="ＭＳ Ｐ明朝" pitchFamily="18" charset="-128"/>
                <a:cs typeface="Times New Roman" pitchFamily="18" charset="0"/>
              </a:rPr>
              <a:t>		West Flemish (Haegeman &amp; van Riemsdijk (1986)):</a:t>
            </a:r>
          </a:p>
          <a:p>
            <a:pPr algn="just" eaLnBrk="1" hangingPunct="1">
              <a:lnSpc>
                <a:spcPct val="80000"/>
              </a:lnSpc>
              <a:buFont typeface="Wingdings 3" pitchFamily="18" charset="2"/>
              <a:buNone/>
            </a:pPr>
            <a:r>
              <a:rPr lang="pt-BR" altLang="ja-JP" sz="2000" smtClean="0">
                <a:ea typeface="ＭＳ Ｐ明朝" pitchFamily="18" charset="-128"/>
                <a:cs typeface="Times New Roman" pitchFamily="18" charset="0"/>
              </a:rPr>
              <a:t>		.. </a:t>
            </a:r>
            <a:r>
              <a:rPr lang="de-DE" altLang="ja-JP" sz="2000" i="1" smtClean="0">
                <a:ea typeface="ＭＳ Ｐ明朝" pitchFamily="18" charset="-128"/>
                <a:cs typeface="Times New Roman" pitchFamily="18" charset="0"/>
              </a:rPr>
              <a:t>da   Jan </a:t>
            </a:r>
            <a:r>
              <a:rPr lang="de-DE" altLang="ja-JP" sz="2000" b="1" i="1" smtClean="0">
                <a:ea typeface="ＭＳ Ｐ明朝" pitchFamily="18" charset="-128"/>
                <a:cs typeface="Times New Roman" pitchFamily="18" charset="0"/>
              </a:rPr>
              <a:t>wilt    een  huus   kopen</a:t>
            </a:r>
            <a:r>
              <a:rPr lang="pt-BR" altLang="ja-JP" sz="2000" i="1" smtClean="0">
                <a:ea typeface="ＭＳ Ｐ明朝" pitchFamily="18" charset="-128"/>
                <a:cs typeface="Times New Roman" pitchFamily="18" charset="0"/>
              </a:rPr>
              <a:t>	</a:t>
            </a:r>
            <a:r>
              <a:rPr lang="pt-BR" altLang="ja-JP" sz="2000" smtClean="0">
                <a:ea typeface="ＭＳ Ｐ明朝" pitchFamily="18" charset="-128"/>
                <a:cs typeface="Times New Roman" pitchFamily="18" charset="0"/>
              </a:rPr>
              <a:t>	</a:t>
            </a:r>
          </a:p>
          <a:p>
            <a:pPr algn="just" eaLnBrk="1" hangingPunct="1">
              <a:lnSpc>
                <a:spcPct val="80000"/>
              </a:lnSpc>
              <a:buFont typeface="Wingdings 3" pitchFamily="18" charset="2"/>
              <a:buNone/>
            </a:pPr>
            <a:r>
              <a:rPr lang="pt-BR" altLang="ja-JP" sz="2000" smtClean="0">
                <a:ea typeface="ＭＳ Ｐ明朝" pitchFamily="18" charset="-128"/>
                <a:cs typeface="Times New Roman" pitchFamily="18" charset="0"/>
              </a:rPr>
              <a:t>		.. that Jan wants a     house buy-INF</a:t>
            </a:r>
          </a:p>
          <a:p>
            <a:pPr algn="just" eaLnBrk="1" hangingPunct="1">
              <a:lnSpc>
                <a:spcPct val="80000"/>
              </a:lnSpc>
              <a:buFont typeface="Wingdings 3" pitchFamily="18" charset="2"/>
              <a:buNone/>
            </a:pPr>
            <a:r>
              <a:rPr lang="pt-BR" altLang="ja-JP" sz="2000" smtClean="0">
                <a:ea typeface="ＭＳ Ｐ明朝" pitchFamily="18" charset="-128"/>
                <a:cs typeface="Times New Roman" pitchFamily="18" charset="0"/>
              </a:rPr>
              <a:t>		“.. that Jan wants to buy a house”</a:t>
            </a:r>
          </a:p>
          <a:p>
            <a:pPr algn="just" eaLnBrk="1" hangingPunct="1">
              <a:lnSpc>
                <a:spcPct val="80000"/>
              </a:lnSpc>
            </a:pPr>
            <a:endParaRPr lang="en-GB" sz="2000" smtClean="0">
              <a:ea typeface="ＭＳ Ｐ明朝" pitchFamily="18" charset="-128"/>
              <a:cs typeface="Times New Roman" pitchFamily="18" charset="0"/>
            </a:endParaRPr>
          </a:p>
          <a:p>
            <a:pPr algn="just" eaLnBrk="1" hangingPunct="1">
              <a:lnSpc>
                <a:spcPct val="80000"/>
              </a:lnSpc>
            </a:pPr>
            <a:r>
              <a:rPr lang="en-GB" sz="2000" smtClean="0">
                <a:ea typeface="ＭＳ Ｐ明朝" pitchFamily="18" charset="-128"/>
                <a:cs typeface="Times New Roman" pitchFamily="18" charset="0"/>
              </a:rPr>
              <a:t>O AUX V (Dutch, WF, Afrikaans) and AUX V O (WF, Afrikaans, Swiss German) are also found.</a:t>
            </a:r>
          </a:p>
          <a:p>
            <a:pPr algn="just" eaLnBrk="1" hangingPunct="1">
              <a:lnSpc>
                <a:spcPct val="80000"/>
              </a:lnSpc>
              <a:buFont typeface="Wingdings 3" pitchFamily="18" charset="2"/>
              <a:buNone/>
            </a:pPr>
            <a:endParaRPr lang="en-GB" sz="2000" smtClean="0">
              <a:ea typeface="ＭＳ Ｐ明朝" pitchFamily="18" charset="-128"/>
              <a:cs typeface="Times New Roman" pitchFamily="18" charset="0"/>
            </a:endParaRPr>
          </a:p>
          <a:p>
            <a:pPr algn="just" eaLnBrk="1" hangingPunct="1">
              <a:lnSpc>
                <a:spcPct val="80000"/>
              </a:lnSpc>
              <a:buFont typeface="Wingdings 3" pitchFamily="18" charset="2"/>
              <a:buNone/>
            </a:pPr>
            <a:endParaRPr lang="en-GB" sz="900" smtClean="0">
              <a:solidFill>
                <a:srgbClr val="000000"/>
              </a:solidFill>
              <a:latin typeface="Times New Roman" pitchFamily="18" charset="0"/>
              <a:ea typeface="Calibri" pitchFamily="34"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GB" smtClean="0"/>
              <a:t>FOFC and Antisymmetry</a:t>
            </a:r>
          </a:p>
        </p:txBody>
      </p:sp>
      <p:sp>
        <p:nvSpPr>
          <p:cNvPr id="40962" name="Rectangle 3"/>
          <p:cNvSpPr>
            <a:spLocks noGrp="1" noChangeArrowheads="1"/>
          </p:cNvSpPr>
          <p:nvPr>
            <p:ph type="body" idx="1"/>
          </p:nvPr>
        </p:nvSpPr>
        <p:spPr/>
        <p:txBody>
          <a:bodyPr/>
          <a:lstStyle/>
          <a:p>
            <a:pPr algn="just" eaLnBrk="1" hangingPunct="1"/>
            <a:r>
              <a:rPr lang="en-GB" b="1" smtClean="0"/>
              <a:t>FOFC shows that head-final order is more constrained that head-initial order.</a:t>
            </a:r>
          </a:p>
          <a:p>
            <a:pPr algn="just" eaLnBrk="1" hangingPunct="1"/>
            <a:r>
              <a:rPr lang="en-GB" sz="3000" smtClean="0"/>
              <a:t>In the antisymmetric approach, head-final order is necessarily derived and so is expected to be more constrained. </a:t>
            </a:r>
          </a:p>
          <a:p>
            <a:pPr algn="just" eaLnBrk="1" hangingPunct="1"/>
            <a:r>
              <a:rPr lang="en-GB" sz="3000" smtClean="0"/>
              <a:t>FOFC can therefore be seen as a side-effect of antisymmetry (see in particular Biberauer, Holmberg &amp; Roberts 2013 for more on this). </a:t>
            </a:r>
          </a:p>
          <a:p>
            <a:pPr algn="just" eaLnBrk="1" hangingPunct="1"/>
            <a:endParaRPr lang="en-GB" b="1" smtClean="0"/>
          </a:p>
          <a:p>
            <a:pPr eaLnBrk="1" hangingPunct="1"/>
            <a:endParaRPr lang="en-GB"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GB" smtClean="0"/>
              <a:t>Cultural Evolution</a:t>
            </a:r>
          </a:p>
        </p:txBody>
      </p:sp>
      <p:sp>
        <p:nvSpPr>
          <p:cNvPr id="41986" name="Rectangle 3"/>
          <p:cNvSpPr>
            <a:spLocks noGrp="1" noChangeArrowheads="1"/>
          </p:cNvSpPr>
          <p:nvPr>
            <p:ph type="body" idx="1"/>
          </p:nvPr>
        </p:nvSpPr>
        <p:spPr/>
        <p:txBody>
          <a:bodyPr/>
          <a:lstStyle/>
          <a:p>
            <a:pPr eaLnBrk="1" hangingPunct="1">
              <a:lnSpc>
                <a:spcPct val="90000"/>
              </a:lnSpc>
            </a:pPr>
            <a:r>
              <a:rPr lang="en-GB" sz="2800" smtClean="0"/>
              <a:t>Deacon (1997): biological evolution gives a “flexible mind” (logic, recursion, memory)</a:t>
            </a:r>
          </a:p>
          <a:p>
            <a:pPr eaLnBrk="1" hangingPunct="1">
              <a:lnSpc>
                <a:spcPct val="90000"/>
              </a:lnSpc>
            </a:pPr>
            <a:r>
              <a:rPr lang="en-GB" sz="2800" smtClean="0"/>
              <a:t>Languages have evolved as independent replicators (transmitted culturally)</a:t>
            </a:r>
          </a:p>
          <a:p>
            <a:pPr eaLnBrk="1" hangingPunct="1">
              <a:lnSpc>
                <a:spcPct val="90000"/>
              </a:lnSpc>
            </a:pPr>
            <a:r>
              <a:rPr lang="en-GB" sz="2800" smtClean="0"/>
              <a:t>“very simple learning algorithms can generate apparent linguistic universals due the ‘cultural evolutionary’ pressure for ease of learning” (MacMahon &amp; MacMahon 2012:263; see also Kirby 1999).  </a:t>
            </a:r>
          </a:p>
          <a:p>
            <a:pPr eaLnBrk="1" hangingPunct="1"/>
            <a:endParaRPr lang="en-GB" sz="280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pPr eaLnBrk="1" hangingPunct="1"/>
            <a:r>
              <a:rPr lang="en-GB" smtClean="0"/>
              <a:t>Formalism vs functionalism</a:t>
            </a:r>
          </a:p>
        </p:txBody>
      </p:sp>
      <p:sp>
        <p:nvSpPr>
          <p:cNvPr id="15362" name="Content Placeholder 2"/>
          <p:cNvSpPr>
            <a:spLocks noGrp="1"/>
          </p:cNvSpPr>
          <p:nvPr>
            <p:ph idx="4294967295"/>
          </p:nvPr>
        </p:nvSpPr>
        <p:spPr/>
        <p:txBody>
          <a:bodyPr/>
          <a:lstStyle/>
          <a:p>
            <a:pPr eaLnBrk="1" hangingPunct="1"/>
            <a:r>
              <a:rPr lang="en-GB" smtClean="0"/>
              <a:t>“a central task for linguists [is] characterising the formal relations among grammatical elements independently of any semantic or pragmatic properties of those elements” </a:t>
            </a:r>
          </a:p>
          <a:p>
            <a:pPr eaLnBrk="1" hangingPunct="1"/>
            <a:r>
              <a:rPr lang="en-GB" smtClean="0"/>
              <a:t>“the function of conveying meaning (in its broadest sense) has so affected grammatical form that it is senseless to compartmentalize it.” (Newmeyer 1998:7).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GB" smtClean="0"/>
              <a:t>Cultural Evolution</a:t>
            </a:r>
          </a:p>
        </p:txBody>
      </p:sp>
      <p:sp>
        <p:nvSpPr>
          <p:cNvPr id="43010" name="Rectangle 3"/>
          <p:cNvSpPr>
            <a:spLocks noGrp="1" noChangeArrowheads="1"/>
          </p:cNvSpPr>
          <p:nvPr>
            <p:ph type="body" idx="1"/>
          </p:nvPr>
        </p:nvSpPr>
        <p:spPr/>
        <p:txBody>
          <a:bodyPr/>
          <a:lstStyle/>
          <a:p>
            <a:pPr eaLnBrk="1" hangingPunct="1">
              <a:lnSpc>
                <a:spcPct val="90000"/>
              </a:lnSpc>
            </a:pPr>
            <a:r>
              <a:rPr lang="en-GB" sz="2800" smtClean="0"/>
              <a:t>Concept highly dubious: no clear unit of heredity (Dawkins’ 1986 meme?)</a:t>
            </a:r>
          </a:p>
          <a:p>
            <a:pPr eaLnBrk="1" hangingPunct="1">
              <a:lnSpc>
                <a:spcPct val="90000"/>
              </a:lnSpc>
            </a:pPr>
            <a:r>
              <a:rPr lang="en-GB" sz="2800" smtClean="0"/>
              <a:t>Deacon’s account presupposes logic and recursion</a:t>
            </a:r>
          </a:p>
          <a:p>
            <a:pPr eaLnBrk="1" hangingPunct="1">
              <a:lnSpc>
                <a:spcPct val="90000"/>
              </a:lnSpc>
            </a:pPr>
            <a:r>
              <a:rPr lang="en-GB" sz="2800" smtClean="0"/>
              <a:t>MacM &amp; MacM define neither “ease” nor “learning”; presupposes the mental capacities we’re supposed to be explaining</a:t>
            </a:r>
          </a:p>
          <a:p>
            <a:pPr eaLnBrk="1" hangingPunct="1">
              <a:lnSpc>
                <a:spcPct val="90000"/>
              </a:lnSpc>
            </a:pPr>
            <a:r>
              <a:rPr lang="en-GB" sz="2800" smtClean="0"/>
              <a:t>Moving towards relating historical language change to evolutionary change</a:t>
            </a:r>
          </a:p>
          <a:p>
            <a:pPr eaLnBrk="1" hangingPunct="1"/>
            <a:endParaRPr lang="en-GB" sz="2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GB" smtClean="0"/>
              <a:t>Cultural evolution and diachrony</a:t>
            </a:r>
          </a:p>
        </p:txBody>
      </p:sp>
      <p:sp>
        <p:nvSpPr>
          <p:cNvPr id="44034" name="Rectangle 3"/>
          <p:cNvSpPr>
            <a:spLocks noGrp="1" noChangeArrowheads="1"/>
          </p:cNvSpPr>
          <p:nvPr>
            <p:ph type="body" idx="1"/>
          </p:nvPr>
        </p:nvSpPr>
        <p:spPr/>
        <p:txBody>
          <a:bodyPr/>
          <a:lstStyle/>
          <a:p>
            <a:pPr eaLnBrk="1" hangingPunct="1"/>
            <a:r>
              <a:rPr lang="en-GB" sz="2800" smtClean="0"/>
              <a:t>possibility of continuing cultural evolution after ex-Africa migration should predict vast regional differences – not found</a:t>
            </a:r>
          </a:p>
          <a:p>
            <a:pPr eaLnBrk="1" hangingPunct="1"/>
            <a:r>
              <a:rPr lang="en-GB" sz="2800" smtClean="0"/>
              <a:t>Diachronic change does not obviously remove variants for good: cyclic changes/homoplasy (see Ringe, Warner &amp; Taylor 2005)</a:t>
            </a:r>
          </a:p>
          <a:p>
            <a:pPr eaLnBrk="1" hangingPunct="1"/>
            <a:r>
              <a:rPr lang="en-GB" sz="2800" smtClean="0"/>
              <a:t>E.g. null subjects in Latin (yes), Medieval Veneto (no), Modern Veneto (yes) (Poletto 1995)</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GB" smtClean="0"/>
              <a:t>Evolution and diachrony</a:t>
            </a:r>
          </a:p>
        </p:txBody>
      </p:sp>
      <p:sp>
        <p:nvSpPr>
          <p:cNvPr id="45058" name="Rectangle 3"/>
          <p:cNvSpPr>
            <a:spLocks noGrp="1" noChangeArrowheads="1"/>
          </p:cNvSpPr>
          <p:nvPr>
            <p:ph type="body" idx="1"/>
          </p:nvPr>
        </p:nvSpPr>
        <p:spPr/>
        <p:txBody>
          <a:bodyPr/>
          <a:lstStyle/>
          <a:p>
            <a:pPr eaLnBrk="1" hangingPunct="1">
              <a:lnSpc>
                <a:spcPct val="90000"/>
              </a:lnSpc>
              <a:buFontTx/>
              <a:buNone/>
            </a:pPr>
            <a:r>
              <a:rPr lang="en-GB" sz="2800" smtClean="0"/>
              <a:t>“Confusion about these matters could be overcome by replacing the metaphoric notions “evolution of language” and “language change” by their more exact counterparts: evolution of the organisms that use language, and change in the ways they do so. In these more accurate terms, emergence of the language faculty involved evolution, while historical change (which continues constantly) does not.” (Berwick &amp; Chomsky, 2011:15-6).</a:t>
            </a:r>
          </a:p>
          <a:p>
            <a:pPr eaLnBrk="1" hangingPunct="1"/>
            <a:endParaRPr lang="en-GB" sz="2800" smtClean="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GB" smtClean="0"/>
              <a:t>Time</a:t>
            </a:r>
          </a:p>
        </p:txBody>
      </p:sp>
      <p:sp>
        <p:nvSpPr>
          <p:cNvPr id="46082" name="Rectangle 3"/>
          <p:cNvSpPr>
            <a:spLocks noGrp="1" noChangeArrowheads="1"/>
          </p:cNvSpPr>
          <p:nvPr>
            <p:ph type="body" idx="1"/>
          </p:nvPr>
        </p:nvSpPr>
        <p:spPr/>
        <p:txBody>
          <a:bodyPr/>
          <a:lstStyle/>
          <a:p>
            <a:pPr eaLnBrk="1" hangingPunct="1">
              <a:lnSpc>
                <a:spcPct val="90000"/>
              </a:lnSpc>
            </a:pPr>
            <a:r>
              <a:rPr lang="en-GB" sz="2800" smtClean="0"/>
              <a:t>Comparative reconstruction only reliable to about 8000yBP (roughly date of Afro-Asiatic)</a:t>
            </a:r>
          </a:p>
          <a:p>
            <a:pPr eaLnBrk="1" hangingPunct="1">
              <a:lnSpc>
                <a:spcPct val="90000"/>
              </a:lnSpc>
            </a:pPr>
            <a:r>
              <a:rPr lang="en-GB" sz="2800" smtClean="0"/>
              <a:t>Nichols (1998): current diversity must have begun ca100,000yBP</a:t>
            </a:r>
          </a:p>
          <a:p>
            <a:pPr eaLnBrk="1" hangingPunct="1">
              <a:lnSpc>
                <a:spcPct val="90000"/>
              </a:lnSpc>
            </a:pPr>
            <a:r>
              <a:rPr lang="en-GB" sz="2800" smtClean="0"/>
              <a:t>“Gap” of 40,000-90,000 years – most of human existence</a:t>
            </a:r>
          </a:p>
          <a:p>
            <a:pPr eaLnBrk="1" hangingPunct="1">
              <a:lnSpc>
                <a:spcPct val="90000"/>
              </a:lnSpc>
            </a:pPr>
            <a:r>
              <a:rPr lang="en-GB" sz="2800" smtClean="0"/>
              <a:t>But no reason to think biological evolution affected language faculty in that time (lack of attested dramatic typological variation; lack of time for natural selection to have effects)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GB" smtClean="0"/>
              <a:t>“Rich agreement” and null subjects</a:t>
            </a:r>
          </a:p>
        </p:txBody>
      </p:sp>
      <p:sp>
        <p:nvSpPr>
          <p:cNvPr id="47106" name="Rectangle 3"/>
          <p:cNvSpPr>
            <a:spLocks noGrp="1" noChangeArrowheads="1"/>
          </p:cNvSpPr>
          <p:nvPr>
            <p:ph type="body" idx="1"/>
          </p:nvPr>
        </p:nvSpPr>
        <p:spPr/>
        <p:txBody>
          <a:bodyPr/>
          <a:lstStyle/>
          <a:p>
            <a:pPr eaLnBrk="1" hangingPunct="1">
              <a:buFont typeface="Wingdings" pitchFamily="2" charset="2"/>
              <a:buNone/>
            </a:pPr>
            <a:r>
              <a:rPr lang="en-GB" smtClean="0"/>
              <a:t>canto	cantiamo</a:t>
            </a:r>
          </a:p>
          <a:p>
            <a:pPr eaLnBrk="1" hangingPunct="1">
              <a:buFont typeface="Wingdings" pitchFamily="2" charset="2"/>
              <a:buNone/>
            </a:pPr>
            <a:r>
              <a:rPr lang="en-GB" smtClean="0"/>
              <a:t>canti		cantate</a:t>
            </a:r>
          </a:p>
          <a:p>
            <a:pPr eaLnBrk="1" hangingPunct="1">
              <a:buFont typeface="Wingdings" pitchFamily="2" charset="2"/>
              <a:buNone/>
            </a:pPr>
            <a:r>
              <a:rPr lang="en-GB" smtClean="0"/>
              <a:t>canta 	cantano</a:t>
            </a:r>
          </a:p>
          <a:p>
            <a:pPr eaLnBrk="1" hangingPunct="1">
              <a:buFont typeface="Wingdings" pitchFamily="2" charset="2"/>
              <a:buNone/>
            </a:pPr>
            <a:r>
              <a:rPr lang="en-GB" smtClean="0"/>
              <a:t>Etc.</a:t>
            </a:r>
          </a:p>
          <a:p>
            <a:pPr eaLnBrk="1" hangingPunct="1">
              <a:buFont typeface="Wingdings" pitchFamily="2" charset="2"/>
              <a:buNone/>
            </a:pPr>
            <a:r>
              <a:rPr lang="en-GB" smtClean="0"/>
              <a:t>Long-observed link to null subjects (see Jespersen 1924)</a:t>
            </a:r>
          </a:p>
          <a:p>
            <a:pPr eaLnBrk="1" hangingPunct="1">
              <a:buFont typeface="Wingdings" pitchFamily="2" charset="2"/>
              <a:buNone/>
            </a:pPr>
            <a:r>
              <a:rPr lang="en-GB" smtClean="0"/>
              <a:t>But very hard to pin down formally. </a:t>
            </a:r>
          </a:p>
          <a:p>
            <a:pPr eaLnBrk="1" hangingPunct="1">
              <a:buFont typeface="Wingdings" pitchFamily="2" charset="2"/>
              <a:buNone/>
            </a:pPr>
            <a:endParaRPr lang="en-GB" smtClean="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GB" sz="3400" smtClean="0"/>
              <a:t>A parameter hierarchy for null arguments</a:t>
            </a:r>
          </a:p>
        </p:txBody>
      </p:sp>
      <p:sp>
        <p:nvSpPr>
          <p:cNvPr id="48130"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en-GB" altLang="ja-JP" sz="2000" smtClean="0">
                <a:ea typeface="ＭＳ Ｐゴシック" pitchFamily="34" charset="-128"/>
              </a:rPr>
              <a:t>Are uφ-features obligatory on all probes?  </a:t>
            </a:r>
          </a:p>
          <a:p>
            <a:pPr marL="609600" indent="-609600" eaLnBrk="1" hangingPunct="1">
              <a:lnSpc>
                <a:spcPct val="90000"/>
              </a:lnSpc>
              <a:buFont typeface="Wingdings" pitchFamily="2" charset="2"/>
              <a:buAutoNum type="alphaLcPeriod"/>
            </a:pPr>
            <a:r>
              <a:rPr lang="en-GB" altLang="ja-JP" sz="2000" smtClean="0">
                <a:ea typeface="ＭＳ Ｐゴシック" pitchFamily="34" charset="-128"/>
              </a:rPr>
              <a:t>No: </a:t>
            </a:r>
            <a:r>
              <a:rPr lang="en-GB" altLang="ja-JP" sz="2000" b="1" smtClean="0">
                <a:ea typeface="ＭＳ Ｐゴシック" pitchFamily="34" charset="-128"/>
              </a:rPr>
              <a:t>Radical Pro-drop  </a:t>
            </a:r>
            <a:r>
              <a:rPr lang="en-GB" altLang="ja-JP" sz="2000" smtClean="0">
                <a:ea typeface="ＭＳ Ｐゴシック" pitchFamily="34" charset="-128"/>
              </a:rPr>
              <a:t>(least-marked option: no features)</a:t>
            </a:r>
          </a:p>
          <a:p>
            <a:pPr marL="609600" indent="-609600" eaLnBrk="1" hangingPunct="1">
              <a:lnSpc>
                <a:spcPct val="90000"/>
              </a:lnSpc>
              <a:buFont typeface="Wingdings" pitchFamily="2" charset="2"/>
              <a:buAutoNum type="alphaLcPeriod"/>
            </a:pPr>
            <a:r>
              <a:rPr lang="en-GB" altLang="ja-JP" sz="2000" smtClean="0">
                <a:ea typeface="ＭＳ Ｐゴシック" pitchFamily="34" charset="-128"/>
              </a:rPr>
              <a:t>Yes: Are uφ-features fully specified on all probes?</a:t>
            </a:r>
          </a:p>
          <a:p>
            <a:pPr marL="609600" indent="-609600" eaLnBrk="1" hangingPunct="1">
              <a:lnSpc>
                <a:spcPct val="90000"/>
              </a:lnSpc>
              <a:buFont typeface="Wingdings" pitchFamily="2" charset="2"/>
              <a:buAutoNum type="alphaLcPeriod"/>
            </a:pPr>
            <a:r>
              <a:rPr lang="en-GB" altLang="ja-JP" sz="2000" smtClean="0">
                <a:ea typeface="ＭＳ Ｐゴシック" pitchFamily="34" charset="-128"/>
              </a:rPr>
              <a:t>Yes: </a:t>
            </a:r>
            <a:r>
              <a:rPr lang="en-GB" altLang="ja-JP" sz="2000" b="1" smtClean="0">
                <a:ea typeface="ＭＳ Ｐゴシック" pitchFamily="34" charset="-128"/>
              </a:rPr>
              <a:t>Pronominal-arguments </a:t>
            </a:r>
            <a:r>
              <a:rPr lang="en-GB" altLang="ja-JP" sz="2000" smtClean="0">
                <a:ea typeface="ＭＳ Ｐゴシック" pitchFamily="34" charset="-128"/>
              </a:rPr>
              <a:t>(next least-marked)</a:t>
            </a:r>
            <a:endParaRPr lang="en-GB" altLang="ja-JP" sz="2000" b="1" smtClean="0">
              <a:ea typeface="ＭＳ Ｐゴシック" pitchFamily="34" charset="-128"/>
            </a:endParaRPr>
          </a:p>
          <a:p>
            <a:pPr marL="609600" indent="-609600" eaLnBrk="1" hangingPunct="1">
              <a:lnSpc>
                <a:spcPct val="90000"/>
              </a:lnSpc>
              <a:buFont typeface="Wingdings" pitchFamily="2" charset="2"/>
              <a:buAutoNum type="alphaLcPeriod"/>
            </a:pPr>
            <a:r>
              <a:rPr lang="en-GB" altLang="ja-JP" sz="2000" smtClean="0">
                <a:ea typeface="ＭＳ Ｐゴシック" pitchFamily="34" charset="-128"/>
              </a:rPr>
              <a:t>No: Are uφ-features fully specified on some probes?</a:t>
            </a:r>
            <a:endParaRPr lang="en-GB" altLang="ja-JP" sz="2000" b="1" smtClean="0">
              <a:ea typeface="ＭＳ Ｐゴシック" pitchFamily="34" charset="-128"/>
            </a:endParaRPr>
          </a:p>
          <a:p>
            <a:pPr marL="609600" indent="-609600" eaLnBrk="1" hangingPunct="1">
              <a:lnSpc>
                <a:spcPct val="90000"/>
              </a:lnSpc>
              <a:buFont typeface="Wingdings" pitchFamily="2" charset="2"/>
              <a:buAutoNum type="alphaLcPeriod" startAt="5"/>
            </a:pPr>
            <a:r>
              <a:rPr lang="en-GB" altLang="ja-JP" sz="2000" smtClean="0">
                <a:ea typeface="ＭＳ Ｐゴシック" pitchFamily="34" charset="-128"/>
              </a:rPr>
              <a:t>No: </a:t>
            </a:r>
            <a:r>
              <a:rPr lang="en-GB" altLang="ja-JP" sz="2000" b="1" smtClean="0">
                <a:ea typeface="ＭＳ Ｐゴシック" pitchFamily="34" charset="-128"/>
              </a:rPr>
              <a:t>Non-null-subject </a:t>
            </a:r>
            <a:r>
              <a:rPr lang="en-GB" altLang="ja-JP" sz="2000" smtClean="0">
                <a:ea typeface="ＭＳ Ｐゴシック" pitchFamily="34" charset="-128"/>
              </a:rPr>
              <a:t>(feature economy, given some features).</a:t>
            </a:r>
          </a:p>
          <a:p>
            <a:pPr marL="609600" indent="-609600" eaLnBrk="1" hangingPunct="1">
              <a:lnSpc>
                <a:spcPct val="90000"/>
              </a:lnSpc>
              <a:buFont typeface="Wingdings" pitchFamily="2" charset="2"/>
              <a:buAutoNum type="alphaLcPeriod" startAt="5"/>
            </a:pPr>
            <a:r>
              <a:rPr lang="en-GB" altLang="ja-JP" sz="2000" smtClean="0">
                <a:ea typeface="ＭＳ Ｐゴシック" pitchFamily="34" charset="-128"/>
              </a:rPr>
              <a:t>Are the uφ-features  of some specific (set of) head(s) {T, v,…}fully specified?</a:t>
            </a:r>
          </a:p>
          <a:p>
            <a:pPr marL="609600" indent="-609600" eaLnBrk="1" hangingPunct="1">
              <a:lnSpc>
                <a:spcPct val="90000"/>
              </a:lnSpc>
              <a:buFont typeface="Wingdings" pitchFamily="2" charset="2"/>
              <a:buNone/>
            </a:pPr>
            <a:r>
              <a:rPr lang="en-GB" altLang="ja-JP" sz="2000" smtClean="0">
                <a:ea typeface="ＭＳ Ｐゴシック" pitchFamily="34" charset="-128"/>
              </a:rPr>
              <a:t>g.	Yes: </a:t>
            </a:r>
            <a:r>
              <a:rPr lang="en-GB" altLang="ja-JP" sz="2000" b="1" smtClean="0">
                <a:ea typeface="ＭＳ Ｐゴシック" pitchFamily="34" charset="-128"/>
              </a:rPr>
              <a:t>Italian, etc. .. </a:t>
            </a:r>
            <a:r>
              <a:rPr lang="en-GB" altLang="ja-JP" sz="2000" smtClean="0">
                <a:ea typeface="ＭＳ Ｐゴシック" pitchFamily="34" charset="-128"/>
              </a:rPr>
              <a:t>And so on down to microparameters. </a:t>
            </a:r>
            <a:endParaRPr lang="en-GB" sz="2000" smtClean="0"/>
          </a:p>
          <a:p>
            <a:pPr marL="609600" indent="-609600" eaLnBrk="1" hangingPunct="1">
              <a:lnSpc>
                <a:spcPct val="80000"/>
              </a:lnSpc>
            </a:pPr>
            <a:endParaRPr lang="en-GB" sz="1800" smtClean="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GB" smtClean="0"/>
              <a:t>Morphological exponence of features</a:t>
            </a:r>
          </a:p>
        </p:txBody>
      </p:sp>
      <p:sp>
        <p:nvSpPr>
          <p:cNvPr id="49154" name="Rectangle 3"/>
          <p:cNvSpPr>
            <a:spLocks noGrp="1" noChangeArrowheads="1"/>
          </p:cNvSpPr>
          <p:nvPr>
            <p:ph type="body" idx="1"/>
          </p:nvPr>
        </p:nvSpPr>
        <p:spPr/>
        <p:txBody>
          <a:bodyPr/>
          <a:lstStyle/>
          <a:p>
            <a:pPr eaLnBrk="1" hangingPunct="1"/>
            <a:r>
              <a:rPr lang="en-GB" sz="2800" smtClean="0"/>
              <a:t>We expect radical pro-drop languages to lack agreement marking, if they lack phi-features on probes</a:t>
            </a:r>
          </a:p>
          <a:p>
            <a:pPr eaLnBrk="1" hangingPunct="1"/>
            <a:r>
              <a:rPr lang="en-GB" sz="2800" b="1" i="1" smtClean="0"/>
              <a:t>But why are the phi-features (fairly) systematically realised in the other systems?</a:t>
            </a:r>
            <a:endParaRPr lang="en-GB" sz="2800" smtClean="0"/>
          </a:p>
          <a:p>
            <a:pPr eaLnBrk="1" hangingPunct="1"/>
            <a:r>
              <a:rPr lang="en-GB" sz="2800" smtClean="0"/>
              <a:t>The inflections act an acquisition trigger</a:t>
            </a:r>
          </a:p>
          <a:p>
            <a:pPr eaLnBrk="1" hangingPunct="1"/>
            <a:r>
              <a:rPr lang="en-GB" sz="2800" smtClean="0"/>
              <a:t>A Mohawk-like abstract system with Japanese morphology (allowed by UG) would be unlearnable.  </a:t>
            </a:r>
            <a:r>
              <a:rPr lang="en-GB" sz="2800" b="1" i="1"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GB" smtClean="0"/>
              <a:t>A speculation about phi-features</a:t>
            </a:r>
          </a:p>
        </p:txBody>
      </p:sp>
      <p:sp>
        <p:nvSpPr>
          <p:cNvPr id="50178" name="Rectangle 3"/>
          <p:cNvSpPr>
            <a:spLocks noGrp="1" noChangeArrowheads="1"/>
          </p:cNvSpPr>
          <p:nvPr>
            <p:ph type="body" idx="1"/>
          </p:nvPr>
        </p:nvSpPr>
        <p:spPr/>
        <p:txBody>
          <a:bodyPr/>
          <a:lstStyle/>
          <a:p>
            <a:pPr lvl="1" eaLnBrk="1" hangingPunct="1">
              <a:buFont typeface="Wingdings" pitchFamily="2" charset="2"/>
              <a:buNone/>
            </a:pPr>
            <a:r>
              <a:rPr lang="en-GB" smtClean="0"/>
              <a:t>	a.	Clause structure (Chomsky (2001), etc.):</a:t>
            </a:r>
          </a:p>
          <a:p>
            <a:pPr eaLnBrk="1" hangingPunct="1"/>
            <a:r>
              <a:rPr lang="en-GB" smtClean="0"/>
              <a:t>	</a:t>
            </a:r>
            <a:r>
              <a:rPr lang="de-DE" smtClean="0"/>
              <a:t>[</a:t>
            </a:r>
            <a:r>
              <a:rPr lang="de-DE" sz="1600" smtClean="0"/>
              <a:t>CP</a:t>
            </a:r>
            <a:r>
              <a:rPr lang="de-DE" smtClean="0"/>
              <a:t>  </a:t>
            </a:r>
            <a:r>
              <a:rPr lang="de-DE" b="1" smtClean="0"/>
              <a:t>C</a:t>
            </a:r>
            <a:r>
              <a:rPr lang="de-DE" smtClean="0"/>
              <a:t>  [</a:t>
            </a:r>
            <a:r>
              <a:rPr lang="de-DE" sz="1600" smtClean="0"/>
              <a:t>TP</a:t>
            </a:r>
            <a:r>
              <a:rPr lang="de-DE" smtClean="0"/>
              <a:t>  T  [</a:t>
            </a:r>
            <a:r>
              <a:rPr lang="de-DE" sz="1600" smtClean="0"/>
              <a:t>vP</a:t>
            </a:r>
            <a:r>
              <a:rPr lang="de-DE" smtClean="0"/>
              <a:t>  </a:t>
            </a:r>
            <a:r>
              <a:rPr lang="de-DE" b="1" smtClean="0"/>
              <a:t>v</a:t>
            </a:r>
            <a:r>
              <a:rPr lang="de-DE" smtClean="0"/>
              <a:t>  [</a:t>
            </a:r>
            <a:r>
              <a:rPr lang="de-DE" sz="1600" smtClean="0"/>
              <a:t>VP</a:t>
            </a:r>
            <a:r>
              <a:rPr lang="de-DE" smtClean="0"/>
              <a:t>  V ]]]]</a:t>
            </a:r>
          </a:p>
          <a:p>
            <a:pPr eaLnBrk="1" hangingPunct="1"/>
            <a:endParaRPr lang="de-DE" smtClean="0"/>
          </a:p>
          <a:p>
            <a:pPr eaLnBrk="1" hangingPunct="1"/>
            <a:r>
              <a:rPr lang="de-DE" smtClean="0"/>
              <a:t>	  b.	Nominal structure:</a:t>
            </a:r>
          </a:p>
          <a:p>
            <a:pPr eaLnBrk="1" hangingPunct="1"/>
            <a:r>
              <a:rPr lang="de-DE" smtClean="0"/>
              <a:t>	[</a:t>
            </a:r>
            <a:r>
              <a:rPr lang="de-DE" sz="1600" smtClean="0"/>
              <a:t>DP</a:t>
            </a:r>
            <a:r>
              <a:rPr lang="de-DE" smtClean="0"/>
              <a:t>  </a:t>
            </a:r>
            <a:r>
              <a:rPr lang="de-DE" b="1" smtClean="0"/>
              <a:t>D</a:t>
            </a:r>
            <a:r>
              <a:rPr lang="de-DE" smtClean="0"/>
              <a:t>  [</a:t>
            </a:r>
            <a:r>
              <a:rPr lang="de-DE" sz="1600" smtClean="0"/>
              <a:t>NumP </a:t>
            </a:r>
            <a:r>
              <a:rPr lang="de-DE" smtClean="0"/>
              <a:t> Num  [</a:t>
            </a:r>
            <a:r>
              <a:rPr lang="de-DE" sz="1600" smtClean="0"/>
              <a:t>nP</a:t>
            </a:r>
            <a:r>
              <a:rPr lang="de-DE" smtClean="0"/>
              <a:t>  </a:t>
            </a:r>
            <a:r>
              <a:rPr lang="de-DE" b="1" smtClean="0"/>
              <a:t>n</a:t>
            </a:r>
            <a:r>
              <a:rPr lang="de-DE" smtClean="0"/>
              <a:t>  [</a:t>
            </a:r>
            <a:r>
              <a:rPr lang="de-DE" sz="1600" smtClean="0"/>
              <a:t>NP</a:t>
            </a:r>
            <a:r>
              <a:rPr lang="de-DE" smtClean="0"/>
              <a:t>  N ]]]]</a:t>
            </a:r>
            <a:endParaRPr lang="en-GB" smtClean="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GB" smtClean="0"/>
              <a:t>The R-role of N (Williams 1981)</a:t>
            </a:r>
          </a:p>
        </p:txBody>
      </p:sp>
      <p:sp>
        <p:nvSpPr>
          <p:cNvPr id="51202" name="Rectangle 3"/>
          <p:cNvSpPr>
            <a:spLocks noGrp="1" noChangeArrowheads="1"/>
          </p:cNvSpPr>
          <p:nvPr>
            <p:ph type="body" idx="1"/>
          </p:nvPr>
        </p:nvSpPr>
        <p:spPr/>
        <p:txBody>
          <a:bodyPr/>
          <a:lstStyle/>
          <a:p>
            <a:pPr eaLnBrk="1" hangingPunct="1"/>
            <a:r>
              <a:rPr lang="en-GB" sz="2800" smtClean="0"/>
              <a:t>a.	</a:t>
            </a:r>
            <a:r>
              <a:rPr lang="en-GB" sz="2800" i="1" smtClean="0"/>
              <a:t>hit </a:t>
            </a:r>
            <a:r>
              <a:rPr lang="en-GB" sz="2800" smtClean="0"/>
              <a:t>(</a:t>
            </a:r>
            <a:r>
              <a:rPr lang="en-GB" sz="2800" u="sng" smtClean="0"/>
              <a:t>x</a:t>
            </a:r>
            <a:r>
              <a:rPr lang="en-GB" sz="2800" smtClean="0"/>
              <a:t>, y), </a:t>
            </a:r>
            <a:r>
              <a:rPr lang="en-GB" sz="2800" i="1" smtClean="0"/>
              <a:t>run </a:t>
            </a:r>
            <a:r>
              <a:rPr lang="en-GB" sz="2800" smtClean="0"/>
              <a:t>(</a:t>
            </a:r>
            <a:r>
              <a:rPr lang="en-GB" sz="2800" u="sng" smtClean="0"/>
              <a:t>x</a:t>
            </a:r>
            <a:r>
              <a:rPr lang="en-GB" sz="2800" smtClean="0"/>
              <a:t>), </a:t>
            </a:r>
            <a:r>
              <a:rPr lang="en-GB" sz="2800" i="1" smtClean="0"/>
              <a:t>fall </a:t>
            </a:r>
            <a:r>
              <a:rPr lang="en-GB" sz="2800" smtClean="0"/>
              <a:t>(x) </a:t>
            </a:r>
          </a:p>
          <a:p>
            <a:pPr eaLnBrk="1" hangingPunct="1"/>
            <a:r>
              <a:rPr lang="en-GB" sz="2800" smtClean="0"/>
              <a:t>b.	</a:t>
            </a:r>
            <a:r>
              <a:rPr lang="en-GB" sz="2800" i="1" smtClean="0"/>
              <a:t>dog </a:t>
            </a:r>
            <a:r>
              <a:rPr lang="en-GB" sz="2800" smtClean="0"/>
              <a:t>(</a:t>
            </a:r>
            <a:r>
              <a:rPr lang="en-GB" sz="2800" u="sng" smtClean="0"/>
              <a:t>x</a:t>
            </a:r>
            <a:r>
              <a:rPr lang="en-GB" sz="2800" smtClean="0"/>
              <a:t>), </a:t>
            </a:r>
            <a:r>
              <a:rPr lang="en-GB" sz="2800" i="1" smtClean="0"/>
              <a:t>father</a:t>
            </a:r>
            <a:r>
              <a:rPr lang="en-GB" sz="2800" smtClean="0"/>
              <a:t> (</a:t>
            </a:r>
            <a:r>
              <a:rPr lang="en-GB" sz="2800" u="sng" smtClean="0"/>
              <a:t>x</a:t>
            </a:r>
            <a:r>
              <a:rPr lang="en-GB" sz="2800" smtClean="0"/>
              <a:t>, y)  </a:t>
            </a:r>
          </a:p>
          <a:p>
            <a:pPr eaLnBrk="1" hangingPunct="1"/>
            <a:r>
              <a:rPr lang="en-GB" sz="2800" smtClean="0"/>
              <a:t>The single argument of a non-relational Noun such as </a:t>
            </a:r>
            <a:r>
              <a:rPr lang="en-GB" sz="2800" i="1" smtClean="0"/>
              <a:t>dog</a:t>
            </a:r>
            <a:r>
              <a:rPr lang="en-GB" sz="2800" smtClean="0"/>
              <a:t> is its external argument, and this argument bears the Reference role of Noun.</a:t>
            </a:r>
          </a:p>
          <a:p>
            <a:pPr eaLnBrk="1" hangingPunct="1"/>
            <a:r>
              <a:rPr lang="en-GB" sz="2800" smtClean="0"/>
              <a:t>Thus, in a predicative clause such as </a:t>
            </a:r>
            <a:r>
              <a:rPr lang="en-GB" sz="2800" i="1" smtClean="0"/>
              <a:t>Fido is a dog</a:t>
            </a:r>
            <a:r>
              <a:rPr lang="en-GB" sz="2800" smtClean="0"/>
              <a:t>, </a:t>
            </a:r>
            <a:r>
              <a:rPr lang="en-GB" sz="2800" i="1" smtClean="0"/>
              <a:t>Fido</a:t>
            </a:r>
            <a:r>
              <a:rPr lang="en-GB" sz="2800" smtClean="0"/>
              <a:t> can be seen as bearing this θ-role: the relevant part of the logical form is </a:t>
            </a:r>
            <a:r>
              <a:rPr lang="en-GB" sz="2800" i="1" smtClean="0"/>
              <a:t>dog(f)</a:t>
            </a:r>
            <a:r>
              <a:rPr lang="en-GB" sz="2800" smtClean="0"/>
              <a:t> (Williams (1994:34)). </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GB" smtClean="0"/>
              <a:t>Demonstratives</a:t>
            </a:r>
          </a:p>
        </p:txBody>
      </p:sp>
      <p:sp>
        <p:nvSpPr>
          <p:cNvPr id="52226" name="Rectangle 3"/>
          <p:cNvSpPr>
            <a:spLocks noGrp="1" noChangeArrowheads="1"/>
          </p:cNvSpPr>
          <p:nvPr>
            <p:ph type="body" idx="1"/>
          </p:nvPr>
        </p:nvSpPr>
        <p:spPr/>
        <p:txBody>
          <a:bodyPr/>
          <a:lstStyle/>
          <a:p>
            <a:pPr eaLnBrk="1" hangingPunct="1">
              <a:lnSpc>
                <a:spcPct val="80000"/>
              </a:lnSpc>
            </a:pPr>
            <a:r>
              <a:rPr lang="en-GB" sz="2800" smtClean="0"/>
              <a:t>In </a:t>
            </a:r>
            <a:r>
              <a:rPr lang="de-DE" sz="2800" smtClean="0"/>
              <a:t>[</a:t>
            </a:r>
            <a:r>
              <a:rPr lang="de-DE" sz="1400" smtClean="0"/>
              <a:t>DP</a:t>
            </a:r>
            <a:r>
              <a:rPr lang="de-DE" sz="2800" smtClean="0"/>
              <a:t>  </a:t>
            </a:r>
            <a:r>
              <a:rPr lang="de-DE" sz="2800" b="1" smtClean="0"/>
              <a:t>D</a:t>
            </a:r>
            <a:r>
              <a:rPr lang="de-DE" sz="2800" smtClean="0"/>
              <a:t>  [</a:t>
            </a:r>
            <a:r>
              <a:rPr lang="de-DE" sz="1400" smtClean="0"/>
              <a:t>NumP </a:t>
            </a:r>
            <a:r>
              <a:rPr lang="de-DE" sz="2800" smtClean="0"/>
              <a:t> Num  [</a:t>
            </a:r>
            <a:r>
              <a:rPr lang="de-DE" sz="1400" smtClean="0"/>
              <a:t>nP</a:t>
            </a:r>
            <a:r>
              <a:rPr lang="de-DE" sz="2800" smtClean="0"/>
              <a:t>  </a:t>
            </a:r>
            <a:r>
              <a:rPr lang="de-DE" sz="2800" b="1" smtClean="0"/>
              <a:t>n</a:t>
            </a:r>
            <a:r>
              <a:rPr lang="de-DE" sz="2800" smtClean="0"/>
              <a:t>  [</a:t>
            </a:r>
            <a:r>
              <a:rPr lang="de-DE" sz="1400" smtClean="0"/>
              <a:t>NP</a:t>
            </a:r>
            <a:r>
              <a:rPr lang="de-DE" sz="2800" smtClean="0"/>
              <a:t>  N ]]]], the R-role is assigned to Spec,nP</a:t>
            </a:r>
            <a:endParaRPr lang="en-GB" sz="2800" smtClean="0"/>
          </a:p>
          <a:p>
            <a:pPr eaLnBrk="1" hangingPunct="1">
              <a:lnSpc>
                <a:spcPct val="80000"/>
              </a:lnSpc>
            </a:pPr>
            <a:r>
              <a:rPr lang="en-GB" sz="2800" smtClean="0"/>
              <a:t>Dem can occupy Spec,nP as Dem is able to form a “logically proper name”. </a:t>
            </a:r>
          </a:p>
          <a:p>
            <a:pPr eaLnBrk="1" hangingPunct="1">
              <a:lnSpc>
                <a:spcPct val="80000"/>
              </a:lnSpc>
            </a:pPr>
            <a:r>
              <a:rPr lang="en-GB" sz="2800" smtClean="0"/>
              <a:t>In other words, Dem is able to directly establish the reference of NP without the intermediary of a propositional function, i.e. some form of quantification, what Russell (1905) called a “description”. </a:t>
            </a:r>
          </a:p>
          <a:p>
            <a:pPr eaLnBrk="1" hangingPunct="1">
              <a:lnSpc>
                <a:spcPct val="80000"/>
              </a:lnSpc>
            </a:pPr>
            <a:r>
              <a:rPr lang="en-GB" sz="2800" smtClean="0"/>
              <a:t>In many (but not all) languages, Dem raises to SpecDP.</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GB" smtClean="0"/>
              <a:t>Extreme formalism</a:t>
            </a:r>
          </a:p>
        </p:txBody>
      </p:sp>
      <p:sp>
        <p:nvSpPr>
          <p:cNvPr id="16386" name="Content Placeholder 2"/>
          <p:cNvSpPr>
            <a:spLocks noGrp="1"/>
          </p:cNvSpPr>
          <p:nvPr>
            <p:ph idx="4294967295"/>
          </p:nvPr>
        </p:nvSpPr>
        <p:spPr/>
        <p:txBody>
          <a:bodyPr/>
          <a:lstStyle/>
          <a:p>
            <a:pPr eaLnBrk="1" hangingPunct="1"/>
            <a:r>
              <a:rPr lang="en-GB" i="1" smtClean="0"/>
              <a:t>No</a:t>
            </a:r>
            <a:r>
              <a:rPr lang="en-GB" smtClean="0"/>
              <a:t> connection between grammar and meaning </a:t>
            </a:r>
          </a:p>
          <a:p>
            <a:pPr eaLnBrk="1" hangingPunct="1"/>
            <a:r>
              <a:rPr lang="en-GB" smtClean="0"/>
              <a:t>But of course most formal theories assume some kind of compositional mapping from syntax to semantics</a:t>
            </a:r>
          </a:p>
          <a:p>
            <a:pPr eaLnBrk="1" hangingPunct="1"/>
            <a:r>
              <a:rPr lang="en-GB" smtClean="0"/>
              <a:t>Unclear if anyone really holds the logically most extreme 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GB" smtClean="0"/>
              <a:t>Definite and indefinite articles</a:t>
            </a:r>
          </a:p>
        </p:txBody>
      </p:sp>
      <p:sp>
        <p:nvSpPr>
          <p:cNvPr id="53250"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smtClean="0"/>
              <a:t>Definites:</a:t>
            </a:r>
          </a:p>
          <a:p>
            <a:pPr eaLnBrk="1" hangingPunct="1">
              <a:lnSpc>
                <a:spcPct val="90000"/>
              </a:lnSpc>
            </a:pPr>
            <a:r>
              <a:rPr lang="en-GB" smtClean="0"/>
              <a:t>a.	[</a:t>
            </a:r>
            <a:r>
              <a:rPr lang="en-GB" sz="1600" smtClean="0"/>
              <a:t>DP</a:t>
            </a:r>
            <a:r>
              <a:rPr lang="en-GB" smtClean="0"/>
              <a:t>      D[uφ] ...  [</a:t>
            </a:r>
            <a:r>
              <a:rPr lang="en-GB" sz="1600" smtClean="0"/>
              <a:t>nP</a:t>
            </a:r>
            <a:r>
              <a:rPr lang="en-GB" smtClean="0"/>
              <a:t>   Art[iφ] [ n  [</a:t>
            </a:r>
            <a:r>
              <a:rPr lang="en-GB" sz="1600" smtClean="0"/>
              <a:t>NP</a:t>
            </a:r>
            <a:r>
              <a:rPr lang="en-GB" smtClean="0"/>
              <a:t>  N .. ]]]]  </a:t>
            </a:r>
          </a:p>
          <a:p>
            <a:pPr eaLnBrk="1" hangingPunct="1">
              <a:lnSpc>
                <a:spcPct val="90000"/>
              </a:lnSpc>
            </a:pPr>
            <a:r>
              <a:rPr lang="en-GB" smtClean="0"/>
              <a:t>b.	[</a:t>
            </a:r>
            <a:r>
              <a:rPr lang="en-GB" sz="1600" smtClean="0"/>
              <a:t>DP</a:t>
            </a:r>
            <a:r>
              <a:rPr lang="en-GB" smtClean="0"/>
              <a:t>      Art[iφ]+D[uφ] ...  [</a:t>
            </a:r>
            <a:r>
              <a:rPr lang="en-GB" sz="1600" smtClean="0"/>
              <a:t>nP</a:t>
            </a:r>
            <a:r>
              <a:rPr lang="en-GB" smtClean="0"/>
              <a:t>   (Art[iφ]) [ n  [</a:t>
            </a:r>
            <a:r>
              <a:rPr lang="en-GB" sz="1600" smtClean="0"/>
              <a:t>NP</a:t>
            </a:r>
            <a:r>
              <a:rPr lang="en-GB" smtClean="0"/>
              <a:t>  	N .. ]]]] </a:t>
            </a:r>
          </a:p>
          <a:p>
            <a:pPr eaLnBrk="1" hangingPunct="1">
              <a:lnSpc>
                <a:spcPct val="90000"/>
              </a:lnSpc>
              <a:buFont typeface="Wingdings" pitchFamily="2" charset="2"/>
              <a:buNone/>
            </a:pPr>
            <a:endParaRPr lang="en-GB" smtClean="0"/>
          </a:p>
          <a:p>
            <a:pPr eaLnBrk="1" hangingPunct="1">
              <a:lnSpc>
                <a:spcPct val="90000"/>
              </a:lnSpc>
              <a:buFont typeface="Wingdings" pitchFamily="2" charset="2"/>
              <a:buNone/>
            </a:pPr>
            <a:r>
              <a:rPr lang="en-GB" smtClean="0"/>
              <a:t>Indefinites:</a:t>
            </a:r>
          </a:p>
          <a:p>
            <a:pPr eaLnBrk="1" hangingPunct="1">
              <a:lnSpc>
                <a:spcPct val="90000"/>
              </a:lnSpc>
              <a:buFont typeface="Wingdings" pitchFamily="2" charset="2"/>
              <a:buNone/>
            </a:pPr>
            <a:r>
              <a:rPr lang="en-GB" smtClean="0"/>
              <a:t>[</a:t>
            </a:r>
            <a:r>
              <a:rPr lang="en-GB" sz="1600" smtClean="0"/>
              <a:t>DP</a:t>
            </a:r>
            <a:r>
              <a:rPr lang="en-GB" smtClean="0"/>
              <a:t>      D[uφ] [</a:t>
            </a:r>
            <a:r>
              <a:rPr lang="en-GB" sz="1600" smtClean="0"/>
              <a:t>NumP</a:t>
            </a:r>
            <a:r>
              <a:rPr lang="en-GB" smtClean="0"/>
              <a:t>  [</a:t>
            </a:r>
            <a:r>
              <a:rPr lang="en-GB" sz="1600" smtClean="0"/>
              <a:t>Num</a:t>
            </a:r>
            <a:r>
              <a:rPr lang="en-GB" smtClean="0"/>
              <a:t> </a:t>
            </a:r>
            <a:r>
              <a:rPr lang="en-GB" i="1" smtClean="0"/>
              <a:t>a</a:t>
            </a:r>
            <a:r>
              <a:rPr lang="en-GB" smtClean="0"/>
              <a:t> ]   [</a:t>
            </a:r>
            <a:r>
              <a:rPr lang="en-GB" sz="1600" smtClean="0"/>
              <a:t>nP</a:t>
            </a:r>
            <a:r>
              <a:rPr lang="en-GB" smtClean="0"/>
              <a:t>  </a:t>
            </a:r>
            <a:r>
              <a:rPr lang="en-GB" i="1" smtClean="0"/>
              <a:t>pro/x </a:t>
            </a:r>
            <a:r>
              <a:rPr lang="en-GB" smtClean="0"/>
              <a:t>[ n  [</a:t>
            </a:r>
            <a:r>
              <a:rPr lang="en-GB" sz="1600" smtClean="0"/>
              <a:t>NP</a:t>
            </a:r>
            <a:r>
              <a:rPr lang="en-GB" smtClean="0"/>
              <a:t>  N .. ]]]] </a:t>
            </a:r>
          </a:p>
          <a:p>
            <a:pPr eaLnBrk="1" hangingPunct="1">
              <a:lnSpc>
                <a:spcPct val="90000"/>
              </a:lnSpc>
              <a:buFont typeface="Wingdings" pitchFamily="2" charset="2"/>
              <a:buNone/>
            </a:pPr>
            <a:endParaRPr lang="en-GB" smtClean="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GB" smtClean="0"/>
              <a:t>Weak and strong quantifiers</a:t>
            </a:r>
          </a:p>
        </p:txBody>
      </p:sp>
      <p:sp>
        <p:nvSpPr>
          <p:cNvPr id="54274" name="Rectangle 3"/>
          <p:cNvSpPr>
            <a:spLocks noGrp="1" noChangeArrowheads="1"/>
          </p:cNvSpPr>
          <p:nvPr>
            <p:ph type="body" idx="1"/>
          </p:nvPr>
        </p:nvSpPr>
        <p:spPr/>
        <p:txBody>
          <a:bodyPr/>
          <a:lstStyle/>
          <a:p>
            <a:pPr eaLnBrk="1" hangingPunct="1">
              <a:buFont typeface="Wingdings" pitchFamily="2" charset="2"/>
              <a:buNone/>
            </a:pPr>
            <a:r>
              <a:rPr lang="en-GB" smtClean="0"/>
              <a:t>Weak quantifiers:</a:t>
            </a:r>
          </a:p>
          <a:p>
            <a:pPr eaLnBrk="1" hangingPunct="1">
              <a:buFont typeface="Wingdings" pitchFamily="2" charset="2"/>
              <a:buNone/>
            </a:pPr>
            <a:endParaRPr lang="en-GB" smtClean="0"/>
          </a:p>
          <a:p>
            <a:pPr eaLnBrk="1" hangingPunct="1"/>
            <a:r>
              <a:rPr lang="en-GB" smtClean="0"/>
              <a:t>[</a:t>
            </a:r>
            <a:r>
              <a:rPr lang="en-GB" sz="1800" smtClean="0"/>
              <a:t>DP</a:t>
            </a:r>
            <a:r>
              <a:rPr lang="en-GB" smtClean="0"/>
              <a:t>      D[uφ] [</a:t>
            </a:r>
            <a:r>
              <a:rPr lang="en-GB" sz="1800" smtClean="0"/>
              <a:t>NumP</a:t>
            </a:r>
            <a:r>
              <a:rPr lang="en-GB" smtClean="0"/>
              <a:t>  [</a:t>
            </a:r>
            <a:r>
              <a:rPr lang="en-GB" sz="1800" smtClean="0"/>
              <a:t>Num</a:t>
            </a:r>
            <a:r>
              <a:rPr lang="en-GB" smtClean="0"/>
              <a:t> </a:t>
            </a:r>
            <a:r>
              <a:rPr lang="en-GB" i="1" smtClean="0"/>
              <a:t>some</a:t>
            </a:r>
            <a:r>
              <a:rPr lang="en-GB" smtClean="0"/>
              <a:t> ]   [</a:t>
            </a:r>
            <a:r>
              <a:rPr lang="en-GB" sz="1800" smtClean="0"/>
              <a:t>nP</a:t>
            </a:r>
            <a:r>
              <a:rPr lang="en-GB" smtClean="0"/>
              <a:t>  </a:t>
            </a:r>
            <a:r>
              <a:rPr lang="en-GB" i="1" smtClean="0"/>
              <a:t>pro/x </a:t>
            </a:r>
            <a:r>
              <a:rPr lang="en-GB" smtClean="0"/>
              <a:t>[ n  [</a:t>
            </a:r>
            <a:r>
              <a:rPr lang="en-GB" sz="1800" smtClean="0"/>
              <a:t>NP</a:t>
            </a:r>
            <a:r>
              <a:rPr lang="en-GB" smtClean="0"/>
              <a:t>  N .. </a:t>
            </a:r>
            <a:endParaRPr lang="en-GB" i="1" smtClean="0"/>
          </a:p>
          <a:p>
            <a:pPr eaLnBrk="1" hangingPunct="1">
              <a:buFont typeface="Wingdings" pitchFamily="2" charset="2"/>
              <a:buNone/>
            </a:pPr>
            <a:endParaRPr lang="en-GB" b="1" smtClean="0"/>
          </a:p>
          <a:p>
            <a:pPr eaLnBrk="1" hangingPunct="1">
              <a:buFont typeface="Wingdings" pitchFamily="2" charset="2"/>
              <a:buNone/>
            </a:pPr>
            <a:r>
              <a:rPr lang="en-GB" smtClean="0"/>
              <a:t>Strong quantifiers: </a:t>
            </a:r>
          </a:p>
          <a:p>
            <a:pPr eaLnBrk="1" hangingPunct="1">
              <a:buFont typeface="Wingdings" pitchFamily="2" charset="2"/>
              <a:buNone/>
            </a:pPr>
            <a:r>
              <a:rPr lang="en-GB" smtClean="0"/>
              <a:t>[</a:t>
            </a:r>
            <a:r>
              <a:rPr lang="en-GB" sz="1600" smtClean="0"/>
              <a:t>DP</a:t>
            </a:r>
            <a:r>
              <a:rPr lang="en-GB" smtClean="0"/>
              <a:t>   </a:t>
            </a:r>
            <a:r>
              <a:rPr lang="en-GB" i="1" smtClean="0"/>
              <a:t>every</a:t>
            </a:r>
            <a:r>
              <a:rPr lang="en-GB" smtClean="0"/>
              <a:t>   D[uφ] [</a:t>
            </a:r>
            <a:r>
              <a:rPr lang="en-GB" sz="1600" smtClean="0"/>
              <a:t>NumP</a:t>
            </a:r>
            <a:r>
              <a:rPr lang="en-GB" smtClean="0"/>
              <a:t>  Num [</a:t>
            </a:r>
            <a:r>
              <a:rPr lang="en-GB" sz="1600" smtClean="0"/>
              <a:t>nP</a:t>
            </a:r>
            <a:r>
              <a:rPr lang="en-GB" smtClean="0"/>
              <a:t>  (</a:t>
            </a:r>
            <a:r>
              <a:rPr lang="en-GB" i="1" smtClean="0"/>
              <a:t>every</a:t>
            </a:r>
            <a:r>
              <a:rPr lang="en-GB" smtClean="0"/>
              <a:t>) = </a:t>
            </a:r>
            <a:r>
              <a:rPr lang="en-GB" i="1" smtClean="0"/>
              <a:t>pro/x </a:t>
            </a:r>
            <a:r>
              <a:rPr lang="en-GB" smtClean="0"/>
              <a:t>[ n  [</a:t>
            </a:r>
            <a:r>
              <a:rPr lang="en-GB" sz="1600" smtClean="0"/>
              <a:t>NP</a:t>
            </a:r>
            <a:r>
              <a:rPr lang="en-GB" smtClean="0"/>
              <a:t>  N .. ]]]] </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GB" smtClean="0"/>
              <a:t>Proper names </a:t>
            </a:r>
          </a:p>
        </p:txBody>
      </p:sp>
      <p:sp>
        <p:nvSpPr>
          <p:cNvPr id="55298"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sz="2400" smtClean="0"/>
              <a:t>Longobardi (1994):</a:t>
            </a:r>
          </a:p>
          <a:p>
            <a:pPr eaLnBrk="1" hangingPunct="1">
              <a:lnSpc>
                <a:spcPct val="90000"/>
              </a:lnSpc>
              <a:buFont typeface="Wingdings" pitchFamily="2" charset="2"/>
              <a:buNone/>
            </a:pPr>
            <a:endParaRPr lang="en-GB" sz="2400" smtClean="0"/>
          </a:p>
          <a:p>
            <a:pPr eaLnBrk="1" hangingPunct="1">
              <a:lnSpc>
                <a:spcPct val="90000"/>
              </a:lnSpc>
            </a:pPr>
            <a:r>
              <a:rPr lang="en-GB" sz="2400" smtClean="0"/>
              <a:t>a.	Gianni mio		</a:t>
            </a:r>
          </a:p>
          <a:p>
            <a:pPr eaLnBrk="1" hangingPunct="1">
              <a:lnSpc>
                <a:spcPct val="90000"/>
              </a:lnSpc>
            </a:pPr>
            <a:r>
              <a:rPr lang="en-GB" sz="2400" smtClean="0"/>
              <a:t>b.	il mio Gianni		</a:t>
            </a:r>
          </a:p>
          <a:p>
            <a:pPr eaLnBrk="1" hangingPunct="1">
              <a:lnSpc>
                <a:spcPct val="90000"/>
              </a:lnSpc>
            </a:pPr>
            <a:r>
              <a:rPr lang="en-GB" sz="2400" smtClean="0"/>
              <a:t>c.	John			</a:t>
            </a:r>
          </a:p>
          <a:p>
            <a:pPr eaLnBrk="1" hangingPunct="1">
              <a:lnSpc>
                <a:spcPct val="90000"/>
              </a:lnSpc>
            </a:pPr>
            <a:endParaRPr lang="en-GB" sz="2400" smtClean="0"/>
          </a:p>
          <a:p>
            <a:pPr eaLnBrk="1" hangingPunct="1">
              <a:lnSpc>
                <a:spcPct val="90000"/>
              </a:lnSpc>
            </a:pPr>
            <a:r>
              <a:rPr lang="en-GB" sz="2400" smtClean="0"/>
              <a:t>[</a:t>
            </a:r>
            <a:r>
              <a:rPr lang="en-GB" sz="1600" smtClean="0"/>
              <a:t>DP</a:t>
            </a:r>
            <a:r>
              <a:rPr lang="en-GB" sz="2400" smtClean="0"/>
              <a:t>  </a:t>
            </a:r>
            <a:r>
              <a:rPr lang="en-GB" sz="2400" i="1" smtClean="0"/>
              <a:t>Gianni</a:t>
            </a:r>
            <a:r>
              <a:rPr lang="en-GB" sz="2400" smtClean="0"/>
              <a:t> D[uφ] [</a:t>
            </a:r>
            <a:r>
              <a:rPr lang="en-GB" sz="1800" smtClean="0"/>
              <a:t>NumP</a:t>
            </a:r>
            <a:r>
              <a:rPr lang="en-GB" sz="2400" smtClean="0"/>
              <a:t> Num [</a:t>
            </a:r>
            <a:r>
              <a:rPr lang="en-GB" sz="1800" smtClean="0"/>
              <a:t>nP</a:t>
            </a:r>
            <a:r>
              <a:rPr lang="en-GB" sz="2400" smtClean="0"/>
              <a:t> [</a:t>
            </a:r>
            <a:r>
              <a:rPr lang="en-GB" sz="1600" smtClean="0"/>
              <a:t>AP</a:t>
            </a:r>
            <a:r>
              <a:rPr lang="en-GB" sz="2400" smtClean="0"/>
              <a:t> (</a:t>
            </a:r>
            <a:r>
              <a:rPr lang="en-GB" sz="2400" i="1" smtClean="0"/>
              <a:t>mio</a:t>
            </a:r>
            <a:r>
              <a:rPr lang="en-GB" sz="2400" smtClean="0"/>
              <a:t>) ] [</a:t>
            </a:r>
            <a:r>
              <a:rPr lang="en-GB" sz="1600" smtClean="0"/>
              <a:t>nP</a:t>
            </a:r>
            <a:r>
              <a:rPr lang="en-GB" sz="2400" smtClean="0"/>
              <a:t>  </a:t>
            </a:r>
            <a:r>
              <a:rPr lang="en-GB" sz="2400" i="1" smtClean="0"/>
              <a:t>Gianni</a:t>
            </a:r>
            <a:r>
              <a:rPr lang="en-GB" sz="2400" smtClean="0"/>
              <a:t> = </a:t>
            </a:r>
            <a:r>
              <a:rPr lang="en-GB" sz="2400" i="1" smtClean="0"/>
              <a:t>x </a:t>
            </a:r>
            <a:r>
              <a:rPr lang="en-GB" sz="2400" smtClean="0"/>
              <a:t>[ n  [</a:t>
            </a:r>
            <a:r>
              <a:rPr lang="en-GB" sz="1600" smtClean="0"/>
              <a:t>NP</a:t>
            </a:r>
            <a:r>
              <a:rPr lang="en-GB" sz="2400" smtClean="0"/>
              <a:t>  </a:t>
            </a:r>
            <a:r>
              <a:rPr lang="en-GB" sz="2400" i="1" smtClean="0"/>
              <a:t>Gianni</a:t>
            </a:r>
            <a:r>
              <a:rPr lang="en-GB" sz="2400" smtClean="0"/>
              <a:t> ] </a:t>
            </a:r>
          </a:p>
          <a:p>
            <a:pPr eaLnBrk="1" hangingPunct="1">
              <a:lnSpc>
                <a:spcPct val="90000"/>
              </a:lnSpc>
            </a:pPr>
            <a:r>
              <a:rPr lang="en-GB" sz="2400" smtClean="0"/>
              <a:t>[</a:t>
            </a:r>
            <a:r>
              <a:rPr lang="en-GB" sz="1400" smtClean="0"/>
              <a:t>DP</a:t>
            </a:r>
            <a:r>
              <a:rPr lang="en-GB" sz="2400" smtClean="0"/>
              <a:t>   </a:t>
            </a:r>
            <a:r>
              <a:rPr lang="en-GB" sz="2400" i="1" smtClean="0"/>
              <a:t>il</a:t>
            </a:r>
            <a:r>
              <a:rPr lang="en-GB" sz="2400" smtClean="0"/>
              <a:t>-D[uφ] [</a:t>
            </a:r>
            <a:r>
              <a:rPr lang="en-GB" sz="1400" smtClean="0"/>
              <a:t>NumP</a:t>
            </a:r>
            <a:r>
              <a:rPr lang="en-GB" sz="2400" smtClean="0"/>
              <a:t>  Num [</a:t>
            </a:r>
            <a:r>
              <a:rPr lang="en-GB" sz="1400" smtClean="0"/>
              <a:t>nP</a:t>
            </a:r>
            <a:r>
              <a:rPr lang="en-GB" sz="2400" smtClean="0"/>
              <a:t>  [</a:t>
            </a:r>
            <a:r>
              <a:rPr lang="en-GB" sz="1400" smtClean="0"/>
              <a:t>AP</a:t>
            </a:r>
            <a:r>
              <a:rPr lang="en-GB" sz="2400" smtClean="0"/>
              <a:t> (</a:t>
            </a:r>
            <a:r>
              <a:rPr lang="en-GB" sz="2400" i="1" smtClean="0"/>
              <a:t>mio</a:t>
            </a:r>
            <a:r>
              <a:rPr lang="en-GB" sz="2400" smtClean="0"/>
              <a:t>) ] [</a:t>
            </a:r>
            <a:r>
              <a:rPr lang="en-GB" sz="1400" smtClean="0"/>
              <a:t>nP</a:t>
            </a:r>
            <a:r>
              <a:rPr lang="en-GB" sz="2400" smtClean="0"/>
              <a:t>  </a:t>
            </a:r>
            <a:r>
              <a:rPr lang="en-GB" sz="2400" i="1" smtClean="0"/>
              <a:t>il</a:t>
            </a:r>
            <a:r>
              <a:rPr lang="en-GB" sz="2400" smtClean="0"/>
              <a:t> = </a:t>
            </a:r>
            <a:r>
              <a:rPr lang="en-GB" sz="2400" i="1" smtClean="0"/>
              <a:t>pro/x </a:t>
            </a:r>
            <a:r>
              <a:rPr lang="en-GB" sz="2400" smtClean="0"/>
              <a:t>[ n  [</a:t>
            </a:r>
            <a:r>
              <a:rPr lang="en-GB" sz="1400" smtClean="0"/>
              <a:t>NP</a:t>
            </a:r>
            <a:r>
              <a:rPr lang="en-GB" sz="2400" smtClean="0"/>
              <a:t>  </a:t>
            </a:r>
            <a:r>
              <a:rPr lang="en-GB" sz="2400" i="1" smtClean="0"/>
              <a:t>Gianni</a:t>
            </a:r>
            <a:r>
              <a:rPr lang="en-GB" sz="2400" smtClean="0"/>
              <a:t> ]</a:t>
            </a:r>
          </a:p>
          <a:p>
            <a:pPr eaLnBrk="1" hangingPunct="1">
              <a:lnSpc>
                <a:spcPct val="90000"/>
              </a:lnSpc>
            </a:pPr>
            <a:r>
              <a:rPr lang="en-GB" sz="2400" smtClean="0"/>
              <a:t>[</a:t>
            </a:r>
            <a:r>
              <a:rPr lang="en-GB" sz="1400" smtClean="0"/>
              <a:t>DP</a:t>
            </a:r>
            <a:r>
              <a:rPr lang="en-GB" sz="2400" smtClean="0"/>
              <a:t>   D[uφ] [</a:t>
            </a:r>
            <a:r>
              <a:rPr lang="en-GB" sz="1400" smtClean="0"/>
              <a:t>NumP</a:t>
            </a:r>
            <a:r>
              <a:rPr lang="en-GB" sz="2400" smtClean="0"/>
              <a:t>  Num  [</a:t>
            </a:r>
            <a:r>
              <a:rPr lang="en-GB" sz="1400" smtClean="0"/>
              <a:t>nP</a:t>
            </a:r>
            <a:r>
              <a:rPr lang="en-GB" sz="2400" smtClean="0"/>
              <a:t>  </a:t>
            </a:r>
            <a:r>
              <a:rPr lang="en-GB" sz="2400" i="1" smtClean="0"/>
              <a:t>pro/x </a:t>
            </a:r>
            <a:r>
              <a:rPr lang="en-GB" sz="2400" smtClean="0"/>
              <a:t>[ n  [</a:t>
            </a:r>
            <a:r>
              <a:rPr lang="en-GB" sz="1400" smtClean="0"/>
              <a:t>NP</a:t>
            </a:r>
            <a:r>
              <a:rPr lang="en-GB" sz="2400" smtClean="0"/>
              <a:t>  </a:t>
            </a:r>
            <a:r>
              <a:rPr lang="en-GB" sz="2400" i="1" smtClean="0"/>
              <a:t>John </a:t>
            </a:r>
            <a:r>
              <a:rPr lang="en-GB" sz="2400" smtClean="0"/>
              <a:t>]]]]] </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GB" smtClean="0"/>
              <a:t>Why we Agree</a:t>
            </a:r>
          </a:p>
        </p:txBody>
      </p:sp>
      <p:sp>
        <p:nvSpPr>
          <p:cNvPr id="56322" name="Rectangle 3"/>
          <p:cNvSpPr>
            <a:spLocks noGrp="1" noChangeArrowheads="1"/>
          </p:cNvSpPr>
          <p:nvPr>
            <p:ph type="body" idx="1"/>
          </p:nvPr>
        </p:nvSpPr>
        <p:spPr/>
        <p:txBody>
          <a:bodyPr/>
          <a:lstStyle/>
          <a:p>
            <a:pPr eaLnBrk="1" hangingPunct="1">
              <a:lnSpc>
                <a:spcPct val="90000"/>
              </a:lnSpc>
            </a:pPr>
            <a:r>
              <a:rPr lang="en-GB" sz="2800" smtClean="0"/>
              <a:t>the analysis of DPs involves a binding/Agree relation between D and Spec,nP in all cases. The result of this is that D will always have interpretable φ-features, which is of course also central to the functioning of Agree relations at the clausal level. So we see that DPs’ general ability to license functional elements thanks to their interpretable φ-features can be traced back to the ways in which DPs refer. This provides an important conceptual justification for Agree theory. </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GB" smtClean="0"/>
              <a:t>But UG doesn’t care</a:t>
            </a:r>
          </a:p>
        </p:txBody>
      </p:sp>
      <p:sp>
        <p:nvSpPr>
          <p:cNvPr id="57346" name="Rectangle 3"/>
          <p:cNvSpPr>
            <a:spLocks noGrp="1" noChangeArrowheads="1"/>
          </p:cNvSpPr>
          <p:nvPr>
            <p:ph type="body" idx="1"/>
          </p:nvPr>
        </p:nvSpPr>
        <p:spPr/>
        <p:txBody>
          <a:bodyPr/>
          <a:lstStyle/>
          <a:p>
            <a:pPr eaLnBrk="1" hangingPunct="1"/>
            <a:r>
              <a:rPr lang="en-GB" smtClean="0"/>
              <a:t>AND we can continue to treat DP-internal phi-features as optional at the UG level</a:t>
            </a:r>
          </a:p>
          <a:p>
            <a:pPr eaLnBrk="1" hangingPunct="1"/>
            <a:r>
              <a:rPr lang="en-GB" smtClean="0"/>
              <a:t>If they don’t appear there, then nominals can’t be descriptions</a:t>
            </a:r>
          </a:p>
          <a:p>
            <a:pPr eaLnBrk="1" hangingPunct="1"/>
            <a:r>
              <a:rPr lang="en-GB" smtClean="0"/>
              <a:t>And so there isn’t much to talk about …</a:t>
            </a:r>
          </a:p>
          <a:p>
            <a:pPr eaLnBrk="1" hangingPunct="1"/>
            <a:r>
              <a:rPr lang="en-GB" smtClean="0"/>
              <a:t>… and UG doesn’t care about what we talk about</a:t>
            </a:r>
          </a:p>
          <a:p>
            <a:pPr eaLnBrk="1" hangingPunct="1"/>
            <a:r>
              <a:rPr lang="en-GB" smtClean="0"/>
              <a:t>BUT WE DO!</a:t>
            </a:r>
          </a:p>
          <a:p>
            <a:pPr eaLnBrk="1" hangingPunct="1">
              <a:buFont typeface="Wingdings" pitchFamily="2" charset="2"/>
              <a:buNone/>
            </a:pPr>
            <a:endParaRPr lang="en-GB" smtClean="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GB" smtClean="0"/>
              <a:t>Conclusions</a:t>
            </a:r>
          </a:p>
        </p:txBody>
      </p:sp>
      <p:sp>
        <p:nvSpPr>
          <p:cNvPr id="58370" name="Rectangle 3"/>
          <p:cNvSpPr>
            <a:spLocks noGrp="1" noChangeArrowheads="1"/>
          </p:cNvSpPr>
          <p:nvPr>
            <p:ph type="body" idx="1"/>
          </p:nvPr>
        </p:nvSpPr>
        <p:spPr/>
        <p:txBody>
          <a:bodyPr/>
          <a:lstStyle/>
          <a:p>
            <a:pPr marL="609600" indent="-609600" eaLnBrk="1" hangingPunct="1"/>
            <a:r>
              <a:rPr lang="en-GB" smtClean="0"/>
              <a:t>The 3-factors idea (and the concomitant shift in explanatory goals) gives us a new way to think about the old formalism/functionalism debate</a:t>
            </a:r>
          </a:p>
          <a:p>
            <a:pPr marL="609600" indent="-609600" eaLnBrk="1" hangingPunct="1"/>
            <a:r>
              <a:rPr lang="en-GB" smtClean="0"/>
              <a:t>No-choice parameters</a:t>
            </a:r>
          </a:p>
          <a:p>
            <a:pPr marL="609600" indent="-609600" eaLnBrk="1" hangingPunct="1"/>
            <a:r>
              <a:rPr lang="en-GB" smtClean="0"/>
              <a:t>“rich agreement”</a:t>
            </a:r>
          </a:p>
          <a:p>
            <a:pPr marL="609600" indent="-609600" eaLnBrk="1" hangingPunct="1"/>
            <a:r>
              <a:rPr lang="en-GB" smtClean="0"/>
              <a:t>Agree</a:t>
            </a:r>
          </a:p>
          <a:p>
            <a:pPr marL="609600" indent="-609600" eaLnBrk="1" hangingPunct="1">
              <a:buFont typeface="Wingdings" pitchFamily="2" charset="2"/>
              <a:buNone/>
            </a:pPr>
            <a:endParaRPr lang="en-GB" smtClean="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GB" smtClean="0"/>
              <a:t>Why we must agree</a:t>
            </a:r>
          </a:p>
        </p:txBody>
      </p:sp>
      <p:sp>
        <p:nvSpPr>
          <p:cNvPr id="59394" name="Rectangle 3"/>
          <p:cNvSpPr>
            <a:spLocks noGrp="1" noChangeArrowheads="1"/>
          </p:cNvSpPr>
          <p:nvPr>
            <p:ph type="body" idx="1"/>
          </p:nvPr>
        </p:nvSpPr>
        <p:spPr/>
        <p:txBody>
          <a:bodyPr/>
          <a:lstStyle/>
          <a:p>
            <a:pPr eaLnBrk="1" hangingPunct="1"/>
            <a:r>
              <a:rPr lang="en-GB" sz="2800" smtClean="0"/>
              <a:t>Convergence and complimentarity among formerly radically opposed approaches can emerge quite unexpectedly</a:t>
            </a:r>
          </a:p>
          <a:p>
            <a:pPr eaLnBrk="1" hangingPunct="1"/>
            <a:r>
              <a:rPr lang="en-GB" sz="2800" smtClean="0"/>
              <a:t>Our field is too small, and the outside world too harsh, for us to continue to be divided by bitter disagreements</a:t>
            </a:r>
          </a:p>
          <a:p>
            <a:pPr eaLnBrk="1" hangingPunct="1"/>
            <a:r>
              <a:rPr lang="en-GB" sz="2800" smtClean="0"/>
              <a:t>Of course, total consensus is impossible (and boring), but we should recognise common ground where it appears, and work together.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eaLnBrk="1" hangingPunct="1"/>
            <a:r>
              <a:rPr lang="en-GB" smtClean="0"/>
              <a:t>Extreme functionalism</a:t>
            </a:r>
          </a:p>
        </p:txBody>
      </p:sp>
      <p:sp>
        <p:nvSpPr>
          <p:cNvPr id="17410" name="Content Placeholder 2"/>
          <p:cNvSpPr>
            <a:spLocks noGrp="1"/>
          </p:cNvSpPr>
          <p:nvPr>
            <p:ph idx="4294967295"/>
          </p:nvPr>
        </p:nvSpPr>
        <p:spPr/>
        <p:txBody>
          <a:bodyPr/>
          <a:lstStyle/>
          <a:p>
            <a:pPr eaLnBrk="1" hangingPunct="1"/>
            <a:r>
              <a:rPr lang="en-GB" smtClean="0"/>
              <a:t>“Advocates of this approach believe that </a:t>
            </a:r>
            <a:r>
              <a:rPr lang="en-GB" i="1" smtClean="0"/>
              <a:t>all</a:t>
            </a:r>
            <a:r>
              <a:rPr lang="en-GB" smtClean="0"/>
              <a:t> of grammar can be derived from semantic and discourse factors”</a:t>
            </a:r>
          </a:p>
          <a:p>
            <a:pPr eaLnBrk="1" hangingPunct="1"/>
            <a:r>
              <a:rPr lang="en-GB" smtClean="0"/>
              <a:t>“very few linguists of any theoretical stripe believe such an approach to be tenable” (Newmeyer 1998:17-8, emphasis original)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GB" smtClean="0"/>
              <a:t>Mixed approaches</a:t>
            </a:r>
          </a:p>
        </p:txBody>
      </p:sp>
      <p:sp>
        <p:nvSpPr>
          <p:cNvPr id="18434" name="Content Placeholder 2"/>
          <p:cNvSpPr>
            <a:spLocks noGrp="1"/>
          </p:cNvSpPr>
          <p:nvPr>
            <p:ph idx="4294967295"/>
          </p:nvPr>
        </p:nvSpPr>
        <p:spPr/>
        <p:txBody>
          <a:bodyPr/>
          <a:lstStyle/>
          <a:p>
            <a:pPr eaLnBrk="1" hangingPunct="1"/>
            <a:r>
              <a:rPr lang="en-GB" smtClean="0"/>
              <a:t>are what just about everyone really seems to adopt in practice</a:t>
            </a:r>
          </a:p>
          <a:p>
            <a:pPr eaLnBrk="1" hangingPunct="1"/>
            <a:r>
              <a:rPr lang="en-GB" smtClean="0"/>
              <a:t>The differences among approaches have to do with the degree of explanatory burden carried by formal or functional notions, and so in part with the notion of explanation itself</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GB" smtClean="0"/>
              <a:t>A general view</a:t>
            </a:r>
          </a:p>
        </p:txBody>
      </p:sp>
      <p:sp>
        <p:nvSpPr>
          <p:cNvPr id="19458" name="Content Placeholder 2"/>
          <p:cNvSpPr>
            <a:spLocks noGrp="1"/>
          </p:cNvSpPr>
          <p:nvPr>
            <p:ph idx="4294967295"/>
          </p:nvPr>
        </p:nvSpPr>
        <p:spPr/>
        <p:txBody>
          <a:bodyPr/>
          <a:lstStyle/>
          <a:p>
            <a:pPr eaLnBrk="1" hangingPunct="1"/>
            <a:r>
              <a:rPr lang="en-GB" smtClean="0"/>
              <a:t>The juxtaposition of formal and functional is misleading – commonalities and asymmetries across human languages are shaped by both formal constraints and functional pressures (cf. Newmeyer 2002, 2003, 2005, Anderson 2008, Haspelmath 2008, Nichols 2008, Kiparsky 2008)</a:t>
            </a: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GB" sz="3400" smtClean="0"/>
              <a:t>Beyond explanatory adequacy? Three factors in language design</a:t>
            </a:r>
          </a:p>
        </p:txBody>
      </p:sp>
      <p:sp>
        <p:nvSpPr>
          <p:cNvPr id="20482" name="Content Placeholder 2"/>
          <p:cNvSpPr>
            <a:spLocks noGrp="1"/>
          </p:cNvSpPr>
          <p:nvPr>
            <p:ph idx="4294967295"/>
          </p:nvPr>
        </p:nvSpPr>
        <p:spPr/>
        <p:txBody>
          <a:bodyPr/>
          <a:lstStyle/>
          <a:p>
            <a:pPr algn="just" eaLnBrk="1" hangingPunct="1"/>
            <a:r>
              <a:rPr lang="en-GB" smtClean="0">
                <a:ea typeface="ＭＳ Ｐゴシック" pitchFamily="34" charset="-128"/>
              </a:rPr>
              <a:t>Chomsky (2005: 6) - there are </a:t>
            </a:r>
            <a:r>
              <a:rPr lang="en-GB" altLang="en-US" smtClean="0">
                <a:ea typeface="ＭＳ Ｐゴシック" pitchFamily="34" charset="-128"/>
              </a:rPr>
              <a:t>‘</a:t>
            </a:r>
            <a:r>
              <a:rPr lang="en-GB" smtClean="0">
                <a:ea typeface="ＭＳ Ｐゴシック" pitchFamily="34" charset="-128"/>
              </a:rPr>
              <a:t>three factors</a:t>
            </a:r>
            <a:r>
              <a:rPr lang="en-GB" altLang="en-US" smtClean="0">
                <a:ea typeface="ＭＳ Ｐゴシック" pitchFamily="34" charset="-128"/>
              </a:rPr>
              <a:t>’</a:t>
            </a:r>
            <a:r>
              <a:rPr lang="en-GB" smtClean="0">
                <a:ea typeface="ＭＳ Ｐゴシック" pitchFamily="34" charset="-128"/>
              </a:rPr>
              <a:t> affecting </a:t>
            </a:r>
            <a:r>
              <a:rPr lang="en-GB" altLang="en-US" smtClean="0">
                <a:ea typeface="ＭＳ Ｐゴシック" pitchFamily="34" charset="-128"/>
              </a:rPr>
              <a:t>“</a:t>
            </a:r>
            <a:r>
              <a:rPr lang="en-GB" smtClean="0">
                <a:ea typeface="ＭＳ Ｐゴシック" pitchFamily="34" charset="-128"/>
              </a:rPr>
              <a:t>the growth of language in the individual</a:t>
            </a:r>
            <a:r>
              <a:rPr lang="en-GB" altLang="en-US" smtClean="0">
                <a:ea typeface="ＭＳ Ｐゴシック" pitchFamily="34" charset="-128"/>
              </a:rPr>
              <a:t>”</a:t>
            </a:r>
            <a:r>
              <a:rPr lang="en-GB" smtClean="0">
                <a:ea typeface="ＭＳ Ｐゴシック" pitchFamily="34" charset="-128"/>
              </a:rPr>
              <a:t>: </a:t>
            </a:r>
          </a:p>
          <a:p>
            <a:pPr algn="just" eaLnBrk="1" hangingPunct="1">
              <a:buFont typeface="Century Schoolbook" pitchFamily="18" charset="0"/>
              <a:buAutoNum type="romanLcPeriod"/>
            </a:pPr>
            <a:r>
              <a:rPr lang="en-GB" smtClean="0">
                <a:ea typeface="ＭＳ Ｐゴシック" pitchFamily="34" charset="-128"/>
              </a:rPr>
              <a:t>the genetic endowment (UG); </a:t>
            </a:r>
          </a:p>
          <a:p>
            <a:pPr algn="just" eaLnBrk="1" hangingPunct="1">
              <a:buFont typeface="Century Schoolbook" pitchFamily="18" charset="0"/>
              <a:buAutoNum type="romanLcPeriod"/>
            </a:pPr>
            <a:r>
              <a:rPr lang="en-GB" smtClean="0">
                <a:ea typeface="ＭＳ Ｐゴシック" pitchFamily="34" charset="-128"/>
              </a:rPr>
              <a:t>experience; </a:t>
            </a:r>
          </a:p>
          <a:p>
            <a:pPr algn="just" eaLnBrk="1" hangingPunct="1">
              <a:buFont typeface="Century Schoolbook" pitchFamily="18" charset="0"/>
              <a:buAutoNum type="romanLcPeriod"/>
            </a:pPr>
            <a:r>
              <a:rPr lang="en-GB" altLang="en-US" smtClean="0">
                <a:ea typeface="ＭＳ Ｐゴシック" pitchFamily="34" charset="-128"/>
              </a:rPr>
              <a:t>“</a:t>
            </a:r>
            <a:r>
              <a:rPr lang="en-GB" smtClean="0">
                <a:ea typeface="ＭＳ Ｐゴシック" pitchFamily="34" charset="-128"/>
              </a:rPr>
              <a:t>principles not specific to the faculty of language</a:t>
            </a:r>
            <a:r>
              <a:rPr lang="en-GB" altLang="en-US" smtClean="0">
                <a:ea typeface="ＭＳ Ｐゴシック" pitchFamily="34" charset="-128"/>
              </a:rPr>
              <a:t>”</a:t>
            </a:r>
            <a:r>
              <a:rPr lang="en-GB" smtClean="0">
                <a:ea typeface="ＭＳ Ｐゴシック" pitchFamily="34" charset="-128"/>
              </a:rPr>
              <a:t>.</a:t>
            </a:r>
          </a:p>
          <a:p>
            <a:pPr algn="just" eaLnBrk="1" hangingPunct="1">
              <a:buFont typeface="Wingdings" pitchFamily="2" charset="2"/>
              <a:buNone/>
            </a:pPr>
            <a:endParaRPr lang="en-GB" smtClean="0">
              <a:ea typeface="ＭＳ Ｐゴシック" pitchFamily="34" charset="-128"/>
            </a:endParaRPr>
          </a:p>
          <a:p>
            <a:pPr eaLnBrk="1" hangingPunct="1"/>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GB" smtClean="0"/>
              <a:t>Third factors</a:t>
            </a:r>
          </a:p>
        </p:txBody>
      </p:sp>
      <p:sp>
        <p:nvSpPr>
          <p:cNvPr id="21506" name="Content Placeholder 2"/>
          <p:cNvSpPr>
            <a:spLocks noGrp="1"/>
          </p:cNvSpPr>
          <p:nvPr>
            <p:ph idx="4294967295"/>
          </p:nvPr>
        </p:nvSpPr>
        <p:spPr/>
        <p:txBody>
          <a:bodyPr/>
          <a:lstStyle/>
          <a:p>
            <a:pPr eaLnBrk="1" hangingPunct="1"/>
            <a:r>
              <a:rPr lang="en-GB" smtClean="0"/>
              <a:t>Non-domain-specific cognitive capacities</a:t>
            </a:r>
          </a:p>
          <a:p>
            <a:pPr eaLnBrk="1" hangingPunct="1"/>
            <a:r>
              <a:rPr lang="en-GB" smtClean="0"/>
              <a:t>Economy/optimisation strategies</a:t>
            </a:r>
          </a:p>
          <a:p>
            <a:pPr eaLnBrk="1" hangingPunct="1"/>
            <a:r>
              <a:rPr lang="en-GB" smtClean="0"/>
              <a:t>Natural law</a:t>
            </a:r>
          </a:p>
          <a:p>
            <a:pPr eaLnBrk="1" hangingPunct="1"/>
            <a:r>
              <a:rPr lang="en-GB" smtClean="0"/>
              <a:t>“Performance” factors</a:t>
            </a:r>
          </a:p>
          <a:p>
            <a:pPr eaLnBrk="1" hangingPunct="1"/>
            <a:endParaRPr lang="en-GB" smtClean="0"/>
          </a:p>
          <a:p>
            <a:pPr eaLnBrk="1" hangingPunct="1">
              <a:buFont typeface="Wingdings" pitchFamily="2" charset="2"/>
              <a:buChar char="v"/>
            </a:pPr>
            <a:r>
              <a:rPr lang="en-GB" smtClean="0"/>
              <a:t>All the above offer ways to introduce “functional” explanations into formal linguistics, in some cases in a novel way</a:t>
            </a:r>
          </a:p>
          <a:p>
            <a:pPr eaLnBrk="1" hangingPunct="1">
              <a:buFont typeface="Wingdings" pitchFamily="2" charset="2"/>
              <a:buNone/>
            </a:pPr>
            <a:endParaRPr lang="en-GB"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225</TotalTime>
  <Words>3211</Words>
  <Application>Microsoft Office PowerPoint</Application>
  <PresentationFormat>On-screen Show (4:3)</PresentationFormat>
  <Paragraphs>249</Paragraphs>
  <Slides>46</Slides>
  <Notes>0</Notes>
  <HiddenSlides>0</HiddenSlides>
  <MMClips>0</MMClips>
  <ScaleCrop>false</ScaleCrop>
  <HeadingPairs>
    <vt:vector size="4" baseType="variant">
      <vt:variant>
        <vt:lpstr>Design Template</vt:lpstr>
      </vt:variant>
      <vt:variant>
        <vt:i4>1</vt:i4>
      </vt:variant>
      <vt:variant>
        <vt:lpstr>Slide Titles</vt:lpstr>
      </vt:variant>
      <vt:variant>
        <vt:i4>46</vt:i4>
      </vt:variant>
    </vt:vector>
  </HeadingPairs>
  <TitlesOfParts>
    <vt:vector size="47" baseType="lpstr">
      <vt:lpstr>Watermark</vt:lpstr>
      <vt:lpstr>Formal and Functional Explanations: New Perspective on an Old Debate </vt:lpstr>
      <vt:lpstr>Outline</vt:lpstr>
      <vt:lpstr>Formalism vs functionalism</vt:lpstr>
      <vt:lpstr>Extreme formalism</vt:lpstr>
      <vt:lpstr>Extreme functionalism</vt:lpstr>
      <vt:lpstr>Mixed approaches</vt:lpstr>
      <vt:lpstr>A general view</vt:lpstr>
      <vt:lpstr>Beyond explanatory adequacy? Three factors in language design</vt:lpstr>
      <vt:lpstr>Third factors</vt:lpstr>
      <vt:lpstr>Order and phrase structure I</vt:lpstr>
      <vt:lpstr>Order and phrase structure II: Antisymmetry</vt:lpstr>
      <vt:lpstr>Order and phrase structure III</vt:lpstr>
      <vt:lpstr>No-choice parameters</vt:lpstr>
      <vt:lpstr>Functional pressures on word order</vt:lpstr>
      <vt:lpstr>Slide 15</vt:lpstr>
      <vt:lpstr>The reconciliation?</vt:lpstr>
      <vt:lpstr>Remnant movement</vt:lpstr>
      <vt:lpstr>Slide 18</vt:lpstr>
      <vt:lpstr>The three factors and word order</vt:lpstr>
      <vt:lpstr>Universal 20</vt:lpstr>
      <vt:lpstr>Abels &amp; Neeleman (2012)</vt:lpstr>
      <vt:lpstr>Other “U20 Effects”: Cinque (2011)</vt:lpstr>
      <vt:lpstr>More U20 Effects</vt:lpstr>
      <vt:lpstr>Symmetry?</vt:lpstr>
      <vt:lpstr>Further evidence for antisymmetry: the Final over Final Constraint (FOFC)</vt:lpstr>
      <vt:lpstr>Slide 26</vt:lpstr>
      <vt:lpstr>*VOAux in Germanic</vt:lpstr>
      <vt:lpstr>FOFC and Antisymmetry</vt:lpstr>
      <vt:lpstr>Cultural Evolution</vt:lpstr>
      <vt:lpstr>Cultural Evolution</vt:lpstr>
      <vt:lpstr>Cultural evolution and diachrony</vt:lpstr>
      <vt:lpstr>Evolution and diachrony</vt:lpstr>
      <vt:lpstr>Time</vt:lpstr>
      <vt:lpstr>“Rich agreement” and null subjects</vt:lpstr>
      <vt:lpstr>A parameter hierarchy for null arguments</vt:lpstr>
      <vt:lpstr>Morphological exponence of features</vt:lpstr>
      <vt:lpstr>A speculation about phi-features</vt:lpstr>
      <vt:lpstr>The R-role of N (Williams 1981)</vt:lpstr>
      <vt:lpstr>Demonstratives</vt:lpstr>
      <vt:lpstr>Definite and indefinite articles</vt:lpstr>
      <vt:lpstr>Weak and strong quantifiers</vt:lpstr>
      <vt:lpstr>Proper names </vt:lpstr>
      <vt:lpstr>Why we Agree</vt:lpstr>
      <vt:lpstr>But UG doesn’t care</vt:lpstr>
      <vt:lpstr>Conclusions</vt:lpstr>
      <vt:lpstr>Why we must agree</vt:lpstr>
    </vt:vector>
  </TitlesOfParts>
  <LinksUpToDate>false</LinksUpToDate>
  <SharedDoc>false</SharedDoc>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and Functional Explanations: New Perspective on an Old Debate</dc:title>
  <dc:creator>ian</dc:creator>
  <cp:lastModifiedBy>Jill Gather</cp:lastModifiedBy>
  <cp:revision>16</cp:revision>
  <dcterms:created xsi:type="dcterms:W3CDTF">2013-08-07T09:43:26Z</dcterms:created>
  <dcterms:modified xsi:type="dcterms:W3CDTF">2013-08-07T09:43:43Z</dcterms:modified>
</cp:coreProperties>
</file>