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66" r:id="rId4"/>
    <p:sldId id="257" r:id="rId5"/>
    <p:sldId id="259" r:id="rId6"/>
    <p:sldId id="261" r:id="rId7"/>
    <p:sldId id="263" r:id="rId8"/>
    <p:sldId id="260" r:id="rId9"/>
    <p:sldId id="264" r:id="rId10"/>
    <p:sldId id="265" r:id="rId11"/>
    <p:sldId id="268" r:id="rId12"/>
    <p:sldId id="271" r:id="rId13"/>
    <p:sldId id="272" r:id="rId14"/>
    <p:sldId id="273" r:id="rId15"/>
    <p:sldId id="274" r:id="rId16"/>
    <p:sldId id="275" r:id="rId17"/>
    <p:sldId id="276" r:id="rId18"/>
    <p:sldId id="278" r:id="rId19"/>
    <p:sldId id="279" r:id="rId20"/>
    <p:sldId id="280" r:id="rId21"/>
    <p:sldId id="269"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82057" autoAdjust="0"/>
  </p:normalViewPr>
  <p:slideViewPr>
    <p:cSldViewPr snapToGrid="0" snapToObjects="1">
      <p:cViewPr>
        <p:scale>
          <a:sx n="68" d="100"/>
          <a:sy n="68" d="100"/>
        </p:scale>
        <p:origin x="-1088" y="-10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E23E7-C98B-3F40-B426-81243DB75BB1}" type="datetimeFigureOut">
              <a:rPr lang="en-GB"/>
              <a:pPr/>
              <a:t>28/09/2012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84540-39A2-3145-8EFE-21AC9A510188}" type="slidenum">
              <a:rPr/>
              <a:pPr/>
              <a:t>‹#›</a:t>
            </a:fld>
            <a:endParaRPr lang="en-US"/>
          </a:p>
        </p:txBody>
      </p:sp>
    </p:spTree>
    <p:extLst>
      <p:ext uri="{BB962C8B-B14F-4D97-AF65-F5344CB8AC3E}">
        <p14:creationId xmlns:p14="http://schemas.microsoft.com/office/powerpoint/2010/main" val="8653890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84540-39A2-3145-8EFE-21AC9A51018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Cartographic work on information structure continues in full force today, with updated left peripheries (</a:t>
            </a:r>
            <a:r>
              <a:rPr lang="en-GB" dirty="0" err="1" smtClean="0"/>
              <a:t>Rizzi</a:t>
            </a:r>
            <a:r>
              <a:rPr lang="en-GB" dirty="0" smtClean="0"/>
              <a:t> 2004 and </a:t>
            </a:r>
            <a:r>
              <a:rPr lang="en-GB" dirty="0" err="1" smtClean="0"/>
              <a:t>Frascarelli</a:t>
            </a:r>
            <a:r>
              <a:rPr lang="en-GB" dirty="0" smtClean="0"/>
              <a:t> and </a:t>
            </a:r>
            <a:r>
              <a:rPr lang="en-GB" dirty="0" err="1" smtClean="0"/>
              <a:t>Hinterh</a:t>
            </a:r>
            <a:r>
              <a:rPr lang="en-GB" dirty="0" err="1"/>
              <a:t>ö</a:t>
            </a:r>
            <a:r>
              <a:rPr lang="en-GB" dirty="0" err="1" smtClean="0"/>
              <a:t>lzl</a:t>
            </a:r>
            <a:r>
              <a:rPr lang="en-GB" dirty="0" smtClean="0"/>
              <a:t> 2007 </a:t>
            </a:r>
            <a:r>
              <a:rPr lang="en-GB" i="1" dirty="0" smtClean="0"/>
              <a:t>inter alia</a:t>
            </a:r>
            <a:r>
              <a:rPr lang="en-GB" dirty="0" smtClean="0"/>
              <a:t>) and research into a similar “low left periphery” for the VP (e.g. </a:t>
            </a:r>
            <a:r>
              <a:rPr lang="en-GB" dirty="0" err="1" smtClean="0"/>
              <a:t>Belletti</a:t>
            </a:r>
            <a:r>
              <a:rPr lang="en-GB" dirty="0" smtClean="0"/>
              <a:t> 2001, 2004).</a:t>
            </a:r>
          </a:p>
          <a:p>
            <a:r>
              <a:rPr lang="en-GB" dirty="0" smtClean="0"/>
              <a:t>Thus ongoing research is leading to ever-more comprehensive mappings of information-structural positions within the clause.</a:t>
            </a:r>
          </a:p>
          <a:p>
            <a:r>
              <a:rPr lang="en-GB" dirty="0" smtClean="0"/>
              <a:t>This is further expanded by many of the speakers at this workshop – </a:t>
            </a:r>
            <a:r>
              <a:rPr lang="en-GB" b="1" dirty="0" smtClean="0"/>
              <a:t>Pan</a:t>
            </a:r>
            <a:r>
              <a:rPr lang="en-GB" dirty="0" smtClean="0"/>
              <a:t> analyses the left periphery of Mandarin Chinese, </a:t>
            </a:r>
            <a:r>
              <a:rPr lang="en-GB" b="1" dirty="0" err="1" smtClean="0"/>
              <a:t>Varley</a:t>
            </a:r>
            <a:r>
              <a:rPr lang="en-GB" dirty="0" smtClean="0"/>
              <a:t> examines the connection between </a:t>
            </a:r>
            <a:r>
              <a:rPr lang="en-GB" dirty="0" err="1" smtClean="0"/>
              <a:t>evidentiality</a:t>
            </a:r>
            <a:r>
              <a:rPr lang="en-GB" dirty="0" smtClean="0"/>
              <a:t> and </a:t>
            </a:r>
            <a:r>
              <a:rPr lang="en-GB" dirty="0" err="1" smtClean="0"/>
              <a:t>logophoric</a:t>
            </a:r>
            <a:r>
              <a:rPr lang="en-GB" dirty="0" smtClean="0"/>
              <a:t> features in the high C domain, </a:t>
            </a:r>
            <a:r>
              <a:rPr lang="en-GB" b="1" dirty="0" err="1" smtClean="0"/>
              <a:t>Walkden</a:t>
            </a:r>
            <a:r>
              <a:rPr lang="en-GB" dirty="0" smtClean="0"/>
              <a:t> considers a cartographic perspective for heavy NP shift in Old Saxon, and </a:t>
            </a:r>
            <a:r>
              <a:rPr lang="en-GB" b="1" dirty="0" err="1" smtClean="0"/>
              <a:t>Cognola</a:t>
            </a:r>
            <a:r>
              <a:rPr lang="en-GB" dirty="0" smtClean="0"/>
              <a:t> investigates the interaction of cartographic positions with the V2 parameter.</a:t>
            </a:r>
            <a:endParaRPr lang="en-GB" dirty="0"/>
          </a:p>
        </p:txBody>
      </p:sp>
      <p:sp>
        <p:nvSpPr>
          <p:cNvPr id="4" name="Slide Number Placeholder 3"/>
          <p:cNvSpPr>
            <a:spLocks noGrp="1"/>
          </p:cNvSpPr>
          <p:nvPr>
            <p:ph type="sldNum" sz="quarter" idx="10"/>
          </p:nvPr>
        </p:nvSpPr>
        <p:spPr/>
        <p:txBody>
          <a:bodyPr/>
          <a:lstStyle/>
          <a:p>
            <a:fld id="{54884540-39A2-3145-8EFE-21AC9A510188}" type="slidenum">
              <a:rPr lang="en-US"/>
              <a:pPr/>
              <a:t>13</a:t>
            </a:fld>
            <a:endParaRPr lang="en-US"/>
          </a:p>
        </p:txBody>
      </p:sp>
    </p:spTree>
    <p:extLst>
      <p:ext uri="{BB962C8B-B14F-4D97-AF65-F5344CB8AC3E}">
        <p14:creationId xmlns:p14="http://schemas.microsoft.com/office/powerpoint/2010/main" val="314022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Cartography is by no means the only modern approach to syntactic information structure, with their being various other perspectives.</a:t>
            </a:r>
          </a:p>
          <a:p>
            <a:r>
              <a:rPr lang="en-GB" dirty="0" smtClean="0"/>
              <a:t>For instance,</a:t>
            </a:r>
            <a:r>
              <a:rPr lang="en-GB" baseline="0" dirty="0" smtClean="0"/>
              <a:t> </a:t>
            </a:r>
            <a:r>
              <a:rPr lang="en-GB" dirty="0" smtClean="0"/>
              <a:t>one leading alternative (</a:t>
            </a:r>
            <a:r>
              <a:rPr lang="en-GB" dirty="0" err="1" smtClean="0"/>
              <a:t>Neeleman</a:t>
            </a:r>
            <a:r>
              <a:rPr lang="en-GB" dirty="0" smtClean="0"/>
              <a:t> and van der </a:t>
            </a:r>
            <a:r>
              <a:rPr lang="en-GB" dirty="0" err="1" smtClean="0"/>
              <a:t>Koot</a:t>
            </a:r>
            <a:r>
              <a:rPr lang="en-GB" dirty="0" smtClean="0"/>
              <a:t> 2008, </a:t>
            </a:r>
            <a:r>
              <a:rPr lang="en-GB" dirty="0" err="1" smtClean="0"/>
              <a:t>Kucerova</a:t>
            </a:r>
            <a:r>
              <a:rPr lang="en-GB" dirty="0" smtClean="0"/>
              <a:t> and </a:t>
            </a:r>
            <a:r>
              <a:rPr lang="en-GB" dirty="0" err="1" smtClean="0"/>
              <a:t>Neeleman</a:t>
            </a:r>
            <a:r>
              <a:rPr lang="en-GB" dirty="0" smtClean="0"/>
              <a:t> forthcoming) argues that syntax is mapped to information structure at the interface, with movements being driven by the necessity of the complements of topics and foci to be constituents at the interface.</a:t>
            </a:r>
          </a:p>
        </p:txBody>
      </p:sp>
      <p:sp>
        <p:nvSpPr>
          <p:cNvPr id="4" name="Slide Number Placeholder 3"/>
          <p:cNvSpPr>
            <a:spLocks noGrp="1"/>
          </p:cNvSpPr>
          <p:nvPr>
            <p:ph type="sldNum" sz="quarter" idx="10"/>
          </p:nvPr>
        </p:nvSpPr>
        <p:spPr/>
        <p:txBody>
          <a:bodyPr/>
          <a:lstStyle/>
          <a:p>
            <a:fld id="{54884540-39A2-3145-8EFE-21AC9A510188}" type="slidenum">
              <a:rPr lang="en-US"/>
              <a:pPr/>
              <a:t>14</a:t>
            </a:fld>
            <a:endParaRPr lang="en-US"/>
          </a:p>
        </p:txBody>
      </p:sp>
    </p:spTree>
    <p:extLst>
      <p:ext uri="{BB962C8B-B14F-4D97-AF65-F5344CB8AC3E}">
        <p14:creationId xmlns:p14="http://schemas.microsoft.com/office/powerpoint/2010/main" val="73296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Still others argue that information structure is not explicitly encoded in the syntax - e.g. </a:t>
            </a:r>
            <a:r>
              <a:rPr lang="en-GB" dirty="0" err="1" smtClean="0"/>
              <a:t>Fanselow</a:t>
            </a:r>
            <a:r>
              <a:rPr lang="en-GB" dirty="0" smtClean="0"/>
              <a:t> (2006) quote.</a:t>
            </a:r>
          </a:p>
          <a:p>
            <a:r>
              <a:rPr lang="en-GB" dirty="0" smtClean="0"/>
              <a:t>Under such approaches, variation is largely restricted by the PF interface, and so is largely compatible with the general approach outlined by Berwick and Chomsky (2011). </a:t>
            </a:r>
          </a:p>
          <a:p>
            <a:r>
              <a:rPr lang="en-GB" dirty="0" smtClean="0"/>
              <a:t>This perspective on variation is argued for in this workshop by </a:t>
            </a:r>
            <a:r>
              <a:rPr lang="en-GB" b="1" dirty="0" err="1" smtClean="0"/>
              <a:t>Erteschik-Shir</a:t>
            </a:r>
            <a:r>
              <a:rPr lang="en-GB" dirty="0" smtClean="0"/>
              <a:t>, who argues crosslinguistic variation in superiority effects supports the idea that displacement is constrained by PF rather than narrow syntax.</a:t>
            </a:r>
          </a:p>
          <a:p>
            <a:r>
              <a:rPr lang="en-GB" dirty="0" smtClean="0"/>
              <a:t>Furthermore, </a:t>
            </a:r>
            <a:r>
              <a:rPr lang="en-GB" b="1" dirty="0" err="1" smtClean="0"/>
              <a:t>Walkden</a:t>
            </a:r>
            <a:r>
              <a:rPr lang="en-GB" dirty="0" smtClean="0"/>
              <a:t> partially argues against a cartographic account, suggesting that there may not be a one-to-one relation between focus and heavy NP shift, with grammatical weight also playing a role.</a:t>
            </a:r>
            <a:endParaRPr lang="en-GB" dirty="0"/>
          </a:p>
        </p:txBody>
      </p:sp>
      <p:sp>
        <p:nvSpPr>
          <p:cNvPr id="4" name="Slide Number Placeholder 3"/>
          <p:cNvSpPr>
            <a:spLocks noGrp="1"/>
          </p:cNvSpPr>
          <p:nvPr>
            <p:ph type="sldNum" sz="quarter" idx="10"/>
          </p:nvPr>
        </p:nvSpPr>
        <p:spPr/>
        <p:txBody>
          <a:bodyPr/>
          <a:lstStyle/>
          <a:p>
            <a:fld id="{54884540-39A2-3145-8EFE-21AC9A510188}" type="slidenum">
              <a:rPr lang="en-US"/>
              <a:pPr/>
              <a:t>15</a:t>
            </a:fld>
            <a:endParaRPr lang="en-US"/>
          </a:p>
        </p:txBody>
      </p:sp>
    </p:spTree>
    <p:extLst>
      <p:ext uri="{BB962C8B-B14F-4D97-AF65-F5344CB8AC3E}">
        <p14:creationId xmlns:p14="http://schemas.microsoft.com/office/powerpoint/2010/main" val="176724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central hypothesis of cartography </a:t>
            </a:r>
            <a:r>
              <a:rPr lang="en-GB" dirty="0"/>
              <a:t>is that “the distinct hierarchies of functional projections </a:t>
            </a:r>
            <a:r>
              <a:rPr lang="en-GB" dirty="0" smtClean="0"/>
              <a:t>… may be universal </a:t>
            </a:r>
            <a:r>
              <a:rPr lang="en-GB" dirty="0"/>
              <a:t>in the type of heads and </a:t>
            </a:r>
            <a:r>
              <a:rPr lang="en-GB" dirty="0" smtClean="0"/>
              <a:t>specifiers </a:t>
            </a:r>
            <a:r>
              <a:rPr lang="en-GB" dirty="0"/>
              <a:t>that they involve, in their number, and in their relative order, even </a:t>
            </a:r>
            <a:r>
              <a:rPr lang="en-GB" dirty="0" smtClean="0"/>
              <a:t>if languages </a:t>
            </a:r>
            <a:r>
              <a:rPr lang="en-GB" dirty="0"/>
              <a:t>differ in the type of movements </a:t>
            </a:r>
            <a:r>
              <a:rPr lang="en-GB" dirty="0" smtClean="0"/>
              <a:t>that they </a:t>
            </a:r>
            <a:r>
              <a:rPr lang="en-GB" dirty="0"/>
              <a:t>admit or in the extent to </a:t>
            </a:r>
            <a:r>
              <a:rPr lang="en-GB" dirty="0" smtClean="0"/>
              <a:t>which they </a:t>
            </a:r>
            <a:r>
              <a:rPr lang="en-GB" dirty="0"/>
              <a:t>overtly realize each head and </a:t>
            </a:r>
            <a:r>
              <a:rPr lang="en-GB" dirty="0" smtClean="0"/>
              <a:t>specifier.” (Cinque and </a:t>
            </a:r>
            <a:r>
              <a:rPr lang="en-GB" dirty="0" err="1" smtClean="0"/>
              <a:t>Rizzi</a:t>
            </a:r>
            <a:r>
              <a:rPr lang="en-GB" dirty="0" smtClean="0"/>
              <a:t> 2008)</a:t>
            </a:r>
          </a:p>
          <a:p>
            <a:r>
              <a:rPr lang="en-GB" dirty="0" smtClean="0"/>
              <a:t>Thus variation is perhaps secondary to providing an accurate (universal) map of the clause; for instance, </a:t>
            </a:r>
            <a:r>
              <a:rPr lang="en-GB" dirty="0" err="1"/>
              <a:t>Frascarelli</a:t>
            </a:r>
            <a:r>
              <a:rPr lang="en-GB" dirty="0"/>
              <a:t> and </a:t>
            </a:r>
            <a:r>
              <a:rPr lang="en-GB" dirty="0" err="1"/>
              <a:t>Hinterhölzl</a:t>
            </a:r>
            <a:r>
              <a:rPr lang="en-GB" dirty="0"/>
              <a:t> </a:t>
            </a:r>
            <a:r>
              <a:rPr lang="en-GB" dirty="0" smtClean="0"/>
              <a:t>(2007) suggest different peripheries for German and Italian. The languages thus differ only in the presence of the </a:t>
            </a:r>
            <a:r>
              <a:rPr lang="en-GB" dirty="0" err="1" smtClean="0"/>
              <a:t>FocP</a:t>
            </a:r>
            <a:r>
              <a:rPr lang="en-GB" dirty="0" smtClean="0"/>
              <a:t> projection, but the universality of the hierarchies is maintained.</a:t>
            </a:r>
          </a:p>
        </p:txBody>
      </p:sp>
      <p:sp>
        <p:nvSpPr>
          <p:cNvPr id="4" name="Slide Number Placeholder 3"/>
          <p:cNvSpPr>
            <a:spLocks noGrp="1"/>
          </p:cNvSpPr>
          <p:nvPr>
            <p:ph type="sldNum" sz="quarter" idx="10"/>
          </p:nvPr>
        </p:nvSpPr>
        <p:spPr/>
        <p:txBody>
          <a:bodyPr/>
          <a:lstStyle/>
          <a:p>
            <a:fld id="{54884540-39A2-3145-8EFE-21AC9A510188}" type="slidenum">
              <a:rPr lang="en-US"/>
              <a:pPr/>
              <a:t>16</a:t>
            </a:fld>
            <a:endParaRPr lang="en-US"/>
          </a:p>
        </p:txBody>
      </p:sp>
    </p:spTree>
    <p:extLst>
      <p:ext uri="{BB962C8B-B14F-4D97-AF65-F5344CB8AC3E}">
        <p14:creationId xmlns:p14="http://schemas.microsoft.com/office/powerpoint/2010/main" val="233034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Supposing a universal clausal hierarchy can be maintained, the differences between languages may be </a:t>
            </a:r>
            <a:r>
              <a:rPr lang="en-GB" dirty="0" err="1" smtClean="0"/>
              <a:t>reduceable</a:t>
            </a:r>
            <a:r>
              <a:rPr lang="en-GB" dirty="0" smtClean="0"/>
              <a:t> simply to differences in features on these functional heads.</a:t>
            </a:r>
          </a:p>
          <a:p>
            <a:r>
              <a:rPr lang="en-GB" dirty="0" smtClean="0"/>
              <a:t>Whether we use </a:t>
            </a:r>
            <a:r>
              <a:rPr lang="en-GB" dirty="0" err="1" smtClean="0"/>
              <a:t>criterial</a:t>
            </a:r>
            <a:r>
              <a:rPr lang="en-GB" dirty="0" smtClean="0"/>
              <a:t> </a:t>
            </a:r>
            <a:r>
              <a:rPr lang="en-GB" dirty="0" err="1" smtClean="0"/>
              <a:t>positions</a:t>
            </a:r>
            <a:r>
              <a:rPr lang="en-GB" dirty="0" smtClean="0"/>
              <a:t> (</a:t>
            </a:r>
            <a:r>
              <a:rPr lang="en-GB" dirty="0" err="1" smtClean="0"/>
              <a:t>Rizzi</a:t>
            </a:r>
            <a:r>
              <a:rPr lang="en-GB" dirty="0" smtClean="0"/>
              <a:t> 1996), checking theory (Chomsky 1993, 1995), or a probe-goal agree system (Chomsky 2001), it can be argued that languages show overt information-structural movement when the relevant functional heads have e.g. strong features/EPP diacritics.</a:t>
            </a:r>
          </a:p>
          <a:p>
            <a:r>
              <a:rPr lang="en-GB" dirty="0" smtClean="0"/>
              <a:t>Thus cartography provides a framework for detailed </a:t>
            </a:r>
            <a:r>
              <a:rPr lang="en-GB" dirty="0" err="1" smtClean="0"/>
              <a:t>microparametric</a:t>
            </a:r>
            <a:r>
              <a:rPr lang="en-GB" dirty="0" smtClean="0"/>
              <a:t> analysis,</a:t>
            </a:r>
            <a:r>
              <a:rPr lang="en-GB" baseline="0" dirty="0" smtClean="0"/>
              <a:t> which is in line with the Borer-Chomsky conjecture.</a:t>
            </a:r>
            <a:endParaRPr lang="en-GB" dirty="0"/>
          </a:p>
        </p:txBody>
      </p:sp>
      <p:sp>
        <p:nvSpPr>
          <p:cNvPr id="4" name="Slide Number Placeholder 3"/>
          <p:cNvSpPr>
            <a:spLocks noGrp="1"/>
          </p:cNvSpPr>
          <p:nvPr>
            <p:ph type="sldNum" sz="quarter" idx="10"/>
          </p:nvPr>
        </p:nvSpPr>
        <p:spPr/>
        <p:txBody>
          <a:bodyPr/>
          <a:lstStyle/>
          <a:p>
            <a:fld id="{54884540-39A2-3145-8EFE-21AC9A510188}" type="slidenum">
              <a:rPr lang="en-US"/>
              <a:pPr/>
              <a:t>17</a:t>
            </a:fld>
            <a:endParaRPr lang="en-US"/>
          </a:p>
        </p:txBody>
      </p:sp>
    </p:spTree>
    <p:extLst>
      <p:ext uri="{BB962C8B-B14F-4D97-AF65-F5344CB8AC3E}">
        <p14:creationId xmlns:p14="http://schemas.microsoft.com/office/powerpoint/2010/main" val="361309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modern syntactic approaches to parametric variation in information structure are in line with current minimalist thinking.</a:t>
            </a:r>
          </a:p>
          <a:p>
            <a:r>
              <a:rPr lang="en-GB" dirty="0" smtClean="0"/>
              <a:t>However, such perspectives predict unconstrained </a:t>
            </a:r>
            <a:r>
              <a:rPr lang="en-GB" dirty="0" err="1" smtClean="0"/>
              <a:t>microvariation</a:t>
            </a:r>
            <a:r>
              <a:rPr lang="en-GB" dirty="0" smtClean="0"/>
              <a:t> – does this mean we should abandon a discourse configurationality </a:t>
            </a:r>
            <a:r>
              <a:rPr lang="en-GB" dirty="0" err="1" smtClean="0"/>
              <a:t>macroparameter</a:t>
            </a:r>
            <a:r>
              <a:rPr lang="en-GB" dirty="0" smtClean="0"/>
              <a:t>, as suggested earlier?</a:t>
            </a:r>
            <a:endParaRPr lang="en-GB" dirty="0"/>
          </a:p>
        </p:txBody>
      </p:sp>
      <p:sp>
        <p:nvSpPr>
          <p:cNvPr id="4" name="Slide Number Placeholder 3"/>
          <p:cNvSpPr>
            <a:spLocks noGrp="1"/>
          </p:cNvSpPr>
          <p:nvPr>
            <p:ph type="sldNum" sz="quarter" idx="10"/>
          </p:nvPr>
        </p:nvSpPr>
        <p:spPr/>
        <p:txBody>
          <a:bodyPr/>
          <a:lstStyle/>
          <a:p>
            <a:fld id="{54884540-39A2-3145-8EFE-21AC9A510188}" type="slidenum">
              <a:rPr lang="en-US"/>
              <a:pPr/>
              <a:t>18</a:t>
            </a:fld>
            <a:endParaRPr lang="en-US"/>
          </a:p>
        </p:txBody>
      </p:sp>
    </p:spTree>
    <p:extLst>
      <p:ext uri="{BB962C8B-B14F-4D97-AF65-F5344CB8AC3E}">
        <p14:creationId xmlns:p14="http://schemas.microsoft.com/office/powerpoint/2010/main" val="697096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of </a:t>
            </a:r>
            <a:r>
              <a:rPr lang="en-US" dirty="0" err="1"/>
              <a:t>ReCoS</a:t>
            </a:r>
            <a:r>
              <a:rPr lang="en-US" dirty="0"/>
              <a:t> is that parameters</a:t>
            </a:r>
            <a:r>
              <a:rPr lang="en-US" baseline="0" dirty="0"/>
              <a:t> form hierarchies from </a:t>
            </a:r>
            <a:r>
              <a:rPr lang="en-US" baseline="0" dirty="0" smtClean="0"/>
              <a:t>macro- </a:t>
            </a:r>
            <a:r>
              <a:rPr lang="en-US" baseline="0" dirty="0"/>
              <a:t>to </a:t>
            </a:r>
            <a:r>
              <a:rPr lang="en-US" baseline="0" dirty="0" smtClean="0"/>
              <a:t>micro-</a:t>
            </a:r>
            <a:r>
              <a:rPr lang="en-US" baseline="0" dirty="0"/>
              <a:t>, for the presence of a feature in the language and on certain heads. Ex: if all heads have the head-finality movement trigger, the language is rigidly </a:t>
            </a:r>
            <a:r>
              <a:rPr lang="en-US" baseline="0" dirty="0" smtClean="0"/>
              <a:t>head-final, with more complex distributions of features being further down the tree. </a:t>
            </a:r>
            <a:r>
              <a:rPr lang="en-US" baseline="0" dirty="0"/>
              <a:t>These </a:t>
            </a:r>
            <a:r>
              <a:rPr lang="en-US" baseline="0" dirty="0" smtClean="0"/>
              <a:t>are therefore putative learning </a:t>
            </a:r>
            <a:r>
              <a:rPr lang="en-US" baseline="0" dirty="0"/>
              <a:t>pathways where the child acquires the features and goes down the hierarchy to see how the feature </a:t>
            </a:r>
            <a:r>
              <a:rPr lang="en-US" baseline="0" dirty="0" smtClean="0"/>
              <a:t>is distributed </a:t>
            </a:r>
            <a:r>
              <a:rPr lang="en-US" baseline="0" dirty="0"/>
              <a:t>in his/her grammar. Moreover, it makes typological predictions, and possibly implies restrictions on diachronic change as well.</a:t>
            </a:r>
          </a:p>
          <a:p>
            <a:r>
              <a:rPr lang="en-US" baseline="0" dirty="0"/>
              <a:t>Could such a hierarchy exist for discourse-related features?</a:t>
            </a:r>
            <a:endParaRPr lang="en-US" dirty="0"/>
          </a:p>
        </p:txBody>
      </p:sp>
      <p:sp>
        <p:nvSpPr>
          <p:cNvPr id="4" name="Slide Number Placeholder 3"/>
          <p:cNvSpPr>
            <a:spLocks noGrp="1"/>
          </p:cNvSpPr>
          <p:nvPr>
            <p:ph type="sldNum" sz="quarter" idx="10"/>
          </p:nvPr>
        </p:nvSpPr>
        <p:spPr/>
        <p:txBody>
          <a:bodyPr/>
          <a:lstStyle/>
          <a:p>
            <a:fld id="{54884540-39A2-3145-8EFE-21AC9A510188}" type="slidenum">
              <a:rPr lang="en-US"/>
              <a:pPr/>
              <a:t>19</a:t>
            </a:fld>
            <a:endParaRPr lang="en-US"/>
          </a:p>
        </p:txBody>
      </p:sp>
    </p:spTree>
    <p:extLst>
      <p:ext uri="{BB962C8B-B14F-4D97-AF65-F5344CB8AC3E}">
        <p14:creationId xmlns:p14="http://schemas.microsoft.com/office/powerpoint/2010/main" val="12921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65DEF7-9916-4366-920D-8B954317E129}" type="slidenum">
              <a:rPr lang="en-GB" smtClean="0"/>
              <a:pPr/>
              <a:t>20</a:t>
            </a:fld>
            <a:endParaRPr lang="en-GB"/>
          </a:p>
        </p:txBody>
      </p:sp>
    </p:spTree>
    <p:extLst>
      <p:ext uri="{BB962C8B-B14F-4D97-AF65-F5344CB8AC3E}">
        <p14:creationId xmlns:p14="http://schemas.microsoft.com/office/powerpoint/2010/main" val="351399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Workshop: </a:t>
            </a:r>
            <a:r>
              <a:rPr lang="en-GB" b="1" dirty="0" smtClean="0"/>
              <a:t>Marten</a:t>
            </a:r>
            <a:r>
              <a:rPr lang="en-GB" dirty="0" smtClean="0"/>
              <a:t> and </a:t>
            </a:r>
            <a:r>
              <a:rPr lang="en-GB" b="1" dirty="0" smtClean="0"/>
              <a:t>van </a:t>
            </a:r>
            <a:r>
              <a:rPr lang="en-GB" b="1" dirty="0" err="1" smtClean="0"/>
              <a:t>der</a:t>
            </a:r>
            <a:r>
              <a:rPr lang="en-GB" b="1" dirty="0" smtClean="0"/>
              <a:t> </a:t>
            </a:r>
            <a:r>
              <a:rPr lang="en-GB" b="1" dirty="0" err="1" smtClean="0"/>
              <a:t>Wal</a:t>
            </a:r>
            <a:r>
              <a:rPr lang="en-GB" dirty="0" smtClean="0"/>
              <a:t> provide detailed typological data, </a:t>
            </a:r>
            <a:r>
              <a:rPr lang="en-GB" b="1" dirty="0" smtClean="0"/>
              <a:t>Pan</a:t>
            </a:r>
            <a:r>
              <a:rPr lang="en-GB" dirty="0" smtClean="0"/>
              <a:t> and </a:t>
            </a:r>
            <a:r>
              <a:rPr lang="en-GB" b="1" dirty="0" err="1" smtClean="0"/>
              <a:t>Varley</a:t>
            </a:r>
            <a:r>
              <a:rPr lang="en-GB" dirty="0" smtClean="0"/>
              <a:t> extend the cartographic approach, </a:t>
            </a:r>
            <a:r>
              <a:rPr lang="en-GB" b="1" dirty="0" err="1" smtClean="0"/>
              <a:t>Erteschik-Shir</a:t>
            </a:r>
            <a:r>
              <a:rPr lang="en-GB" dirty="0" smtClean="0"/>
              <a:t> and </a:t>
            </a:r>
            <a:r>
              <a:rPr lang="en-GB" b="1" dirty="0" err="1" smtClean="0"/>
              <a:t>Walkden</a:t>
            </a:r>
            <a:r>
              <a:rPr lang="en-GB" dirty="0" smtClean="0"/>
              <a:t> examine cartographic assumptions more critically, and </a:t>
            </a:r>
            <a:r>
              <a:rPr lang="en-GB" b="1" dirty="0" err="1" smtClean="0"/>
              <a:t>Cognola</a:t>
            </a:r>
            <a:r>
              <a:rPr lang="en-GB" dirty="0" smtClean="0"/>
              <a:t> investigates more </a:t>
            </a:r>
            <a:r>
              <a:rPr lang="en-GB" dirty="0" err="1" smtClean="0"/>
              <a:t>macroparametric</a:t>
            </a:r>
            <a:r>
              <a:rPr lang="en-GB" dirty="0" smtClean="0"/>
              <a:t> information-structural behaviour.</a:t>
            </a:r>
          </a:p>
          <a:p>
            <a:endParaRPr lang="en-US" dirty="0"/>
          </a:p>
        </p:txBody>
      </p:sp>
      <p:sp>
        <p:nvSpPr>
          <p:cNvPr id="4" name="Slide Number Placeholder 3"/>
          <p:cNvSpPr>
            <a:spLocks noGrp="1"/>
          </p:cNvSpPr>
          <p:nvPr>
            <p:ph type="sldNum" sz="quarter" idx="10"/>
          </p:nvPr>
        </p:nvSpPr>
        <p:spPr/>
        <p:txBody>
          <a:bodyPr/>
          <a:lstStyle/>
          <a:p>
            <a:fld id="{54884540-39A2-3145-8EFE-21AC9A51018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 will</a:t>
            </a:r>
            <a:r>
              <a:rPr lang="en-US" baseline="0" dirty="0" smtClean="0"/>
              <a:t> be announced for first day of comparative papers, deadline January.</a:t>
            </a:r>
            <a:endParaRPr lang="en-US" dirty="0"/>
          </a:p>
        </p:txBody>
      </p:sp>
      <p:sp>
        <p:nvSpPr>
          <p:cNvPr id="4" name="Slide Number Placeholder 3"/>
          <p:cNvSpPr>
            <a:spLocks noGrp="1"/>
          </p:cNvSpPr>
          <p:nvPr>
            <p:ph type="sldNum" sz="quarter" idx="10"/>
          </p:nvPr>
        </p:nvSpPr>
        <p:spPr/>
        <p:txBody>
          <a:bodyPr/>
          <a:lstStyle/>
          <a:p>
            <a:fld id="{54884540-39A2-3145-8EFE-21AC9A51018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Different definitions of configurationality</a:t>
            </a:r>
            <a:r>
              <a:rPr lang="en-US" baseline="0"/>
              <a:t> and non-configurationality. Started with Hale who suggested Australian Warlpiri was non-configurational. He described 3 characteristics which can be taken to define a non-configurational language. Case marking was later observed to often go together with the other properties.</a:t>
            </a:r>
            <a:endParaRPr lang="en-US"/>
          </a:p>
        </p:txBody>
      </p:sp>
      <p:sp>
        <p:nvSpPr>
          <p:cNvPr id="4" name="Slide Number Placeholder 3"/>
          <p:cNvSpPr>
            <a:spLocks noGrp="1"/>
          </p:cNvSpPr>
          <p:nvPr>
            <p:ph type="sldNum" sz="quarter" idx="10"/>
          </p:nvPr>
        </p:nvSpPr>
        <p:spPr/>
        <p:txBody>
          <a:bodyPr/>
          <a:lstStyle/>
          <a:p>
            <a:fld id="{54884540-39A2-3145-8EFE-21AC9A510188}" type="slidenum">
              <a:rPr/>
              <a:pPr/>
              <a:t>5</a:t>
            </a:fld>
            <a:endParaRPr lang="en-US"/>
          </a:p>
        </p:txBody>
      </p:sp>
    </p:spTree>
    <p:extLst>
      <p:ext uri="{BB962C8B-B14F-4D97-AF65-F5344CB8AC3E}">
        <p14:creationId xmlns:p14="http://schemas.microsoft.com/office/powerpoint/2010/main" val="106082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Hale &amp;</a:t>
            </a:r>
            <a:r>
              <a:rPr lang="en-US" baseline="0"/>
              <a:t> Chomsky formalised this notion saying that a language has a VP node (asymmetric) or not (symmetric). In symmetric languages word order is simply stringing words together, Chomsky (1981) ‘assume grammatical function’.</a:t>
            </a:r>
          </a:p>
          <a:p>
            <a:r>
              <a:rPr lang="en-US"/>
              <a:t>So a language can</a:t>
            </a:r>
            <a:r>
              <a:rPr lang="en-US" baseline="0"/>
              <a:t> be ‘non-configurational’ if it 1. has all the set characteristics, or 2. if it shows no sign of a VP node or asymmetry, or 3. if the surface phrase structure configuration does not encode grammatical functions.</a:t>
            </a:r>
          </a:p>
          <a:p>
            <a:r>
              <a:rPr lang="en-US" baseline="0"/>
              <a:t>It makes you wonder where there is really the possibility to have no configuration.</a:t>
            </a:r>
            <a:endParaRPr lang="en-US"/>
          </a:p>
        </p:txBody>
      </p:sp>
      <p:sp>
        <p:nvSpPr>
          <p:cNvPr id="4" name="Slide Number Placeholder 3"/>
          <p:cNvSpPr>
            <a:spLocks noGrp="1"/>
          </p:cNvSpPr>
          <p:nvPr>
            <p:ph type="sldNum" sz="quarter" idx="10"/>
          </p:nvPr>
        </p:nvSpPr>
        <p:spPr/>
        <p:txBody>
          <a:bodyPr/>
          <a:lstStyle/>
          <a:p>
            <a:fld id="{54884540-39A2-3145-8EFE-21AC9A510188}" type="slidenum">
              <a:rPr/>
              <a:pPr/>
              <a:t>6</a:t>
            </a:fld>
            <a:endParaRPr lang="en-US"/>
          </a:p>
        </p:txBody>
      </p:sp>
    </p:spTree>
    <p:extLst>
      <p:ext uri="{BB962C8B-B14F-4D97-AF65-F5344CB8AC3E}">
        <p14:creationId xmlns:p14="http://schemas.microsoft.com/office/powerpoint/2010/main" val="51594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Discovery of more ‘configurational’ properties in ‘non-configurational’ lgs made the P&amp;P framework propose underlying phrase structure, disrupted at surface structure. What You Start Is Not What You Pronounce. Parametric variation in how direct link betw underlying an surface representation.</a:t>
            </a:r>
          </a:p>
          <a:p>
            <a:r>
              <a:rPr lang="en-US" baseline="0"/>
              <a:t>Jelinek: projection principle holds at surface structure. Parametric variation in the ability to encode arguments on verb.</a:t>
            </a:r>
          </a:p>
          <a:p>
            <a:r>
              <a:rPr lang="en-US" baseline="0"/>
              <a:t>What is meant by configuration in this literature is constituency and word order; word order is what discourse-configurationalists have focused on.</a:t>
            </a:r>
          </a:p>
        </p:txBody>
      </p:sp>
      <p:sp>
        <p:nvSpPr>
          <p:cNvPr id="4" name="Slide Number Placeholder 3"/>
          <p:cNvSpPr>
            <a:spLocks noGrp="1"/>
          </p:cNvSpPr>
          <p:nvPr>
            <p:ph type="sldNum" sz="quarter" idx="10"/>
          </p:nvPr>
        </p:nvSpPr>
        <p:spPr/>
        <p:txBody>
          <a:bodyPr/>
          <a:lstStyle/>
          <a:p>
            <a:fld id="{54884540-39A2-3145-8EFE-21AC9A510188}" type="slidenum">
              <a:rPr/>
              <a:pPr/>
              <a:t>8</a:t>
            </a:fld>
            <a:endParaRPr lang="en-US"/>
          </a:p>
        </p:txBody>
      </p:sp>
    </p:spTree>
    <p:extLst>
      <p:ext uri="{BB962C8B-B14F-4D97-AF65-F5344CB8AC3E}">
        <p14:creationId xmlns:p14="http://schemas.microsoft.com/office/powerpoint/2010/main" val="194466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lgs listed as non-conf are also mentioned as disc-conf and there is a natural link between the two, even though</a:t>
            </a:r>
            <a:r>
              <a:rPr lang="en-US" baseline="0"/>
              <a:t> the research on non- and disc-conf developed side-by-side over the 80s and 90s – stil distinct for some, cf. Pensalfini.</a:t>
            </a:r>
          </a:p>
          <a:p>
            <a:r>
              <a:rPr lang="en-US" baseline="0"/>
              <a:t>Word order variation is not random or free. The i</a:t>
            </a:r>
            <a:r>
              <a:rPr lang="en-GB" sz="1200" kern="1200">
                <a:solidFill>
                  <a:schemeClr val="tx1"/>
                </a:solidFill>
                <a:effectLst/>
                <a:latin typeface="+mn-lt"/>
                <a:ea typeface="+mn-ea"/>
                <a:cs typeface="+mn-cs"/>
              </a:rPr>
              <a:t>dea that discourse-semantic notions can be expressed in structural relations</a:t>
            </a:r>
            <a:r>
              <a:rPr lang="en-US">
                <a:effectLst/>
              </a:rPr>
              <a:t> is not new; t</a:t>
            </a:r>
            <a:r>
              <a:rPr lang="en-US" baseline="0"/>
              <a:t>here were already many such ideas in more functional traditions (Prague School, Sgall, Hajicova), then combined with formal syntactic accounts, e.g. Jackendoff 1972, Horvath 1981.</a:t>
            </a:r>
          </a:p>
          <a:p>
            <a:r>
              <a:rPr lang="en-US" baseline="0"/>
              <a:t>Li and Thompson: subject-prominent and topic-prominent: structural position not just for syntactic but also discourse functions.</a:t>
            </a:r>
          </a:p>
          <a:p>
            <a:r>
              <a:rPr lang="en-US" baseline="0"/>
              <a:t>The parametric variation is in whether lg has such a structural position or not, or what functions certain structural positions are linked to, but that has various ways of implementation.</a:t>
            </a:r>
            <a:endParaRPr lang="en-US"/>
          </a:p>
        </p:txBody>
      </p:sp>
      <p:sp>
        <p:nvSpPr>
          <p:cNvPr id="4" name="Slide Number Placeholder 3"/>
          <p:cNvSpPr>
            <a:spLocks noGrp="1"/>
          </p:cNvSpPr>
          <p:nvPr>
            <p:ph type="sldNum" sz="quarter" idx="10"/>
          </p:nvPr>
        </p:nvSpPr>
        <p:spPr/>
        <p:txBody>
          <a:bodyPr/>
          <a:lstStyle/>
          <a:p>
            <a:fld id="{54884540-39A2-3145-8EFE-21AC9A510188}" type="slidenum">
              <a:rPr/>
              <a:pPr/>
              <a:t>9</a:t>
            </a:fld>
            <a:endParaRPr lang="en-US"/>
          </a:p>
        </p:txBody>
      </p:sp>
    </p:spTree>
    <p:extLst>
      <p:ext uri="{BB962C8B-B14F-4D97-AF65-F5344CB8AC3E}">
        <p14:creationId xmlns:p14="http://schemas.microsoft.com/office/powerpoint/2010/main" val="308521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(address</a:t>
            </a:r>
            <a:r>
              <a:rPr lang="en-US" baseline="0"/>
              <a:t> these three questions in next slides)</a:t>
            </a:r>
            <a:endParaRPr lang="en-US"/>
          </a:p>
        </p:txBody>
      </p:sp>
      <p:sp>
        <p:nvSpPr>
          <p:cNvPr id="4" name="Slide Number Placeholder 3"/>
          <p:cNvSpPr>
            <a:spLocks noGrp="1"/>
          </p:cNvSpPr>
          <p:nvPr>
            <p:ph type="sldNum" sz="quarter" idx="10"/>
          </p:nvPr>
        </p:nvSpPr>
        <p:spPr/>
        <p:txBody>
          <a:bodyPr/>
          <a:lstStyle/>
          <a:p>
            <a:fld id="{54884540-39A2-3145-8EFE-21AC9A510188}" type="slidenum">
              <a:rPr/>
              <a:pPr/>
              <a:t>10</a:t>
            </a:fld>
            <a:endParaRPr lang="en-US"/>
          </a:p>
        </p:txBody>
      </p:sp>
    </p:spTree>
    <p:extLst>
      <p:ext uri="{BB962C8B-B14F-4D97-AF65-F5344CB8AC3E}">
        <p14:creationId xmlns:p14="http://schemas.microsoft.com/office/powerpoint/2010/main" val="169695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Wrt</a:t>
            </a:r>
            <a:r>
              <a:rPr lang="en-US" baseline="0" dirty="0" smtClean="0"/>
              <a:t> the first and third question, we can find a similar answer for non-configurationality and disc-conf. Both suggest the relevant properties are to be found on a lower level, making configurationality more of a continuum.</a:t>
            </a:r>
            <a:endParaRPr lang="en-US" dirty="0"/>
          </a:p>
        </p:txBody>
      </p:sp>
      <p:sp>
        <p:nvSpPr>
          <p:cNvPr id="4" name="Slide Number Placeholder 3"/>
          <p:cNvSpPr>
            <a:spLocks noGrp="1"/>
          </p:cNvSpPr>
          <p:nvPr>
            <p:ph type="sldNum" sz="quarter" idx="10"/>
          </p:nvPr>
        </p:nvSpPr>
        <p:spPr/>
        <p:txBody>
          <a:bodyPr/>
          <a:lstStyle/>
          <a:p>
            <a:fld id="{54884540-39A2-3145-8EFE-21AC9A510188}" type="slidenum">
              <a:rPr/>
              <a:pPr/>
              <a:t>11</a:t>
            </a:fld>
            <a:endParaRPr lang="en-US"/>
          </a:p>
        </p:txBody>
      </p:sp>
    </p:spTree>
    <p:extLst>
      <p:ext uri="{BB962C8B-B14F-4D97-AF65-F5344CB8AC3E}">
        <p14:creationId xmlns:p14="http://schemas.microsoft.com/office/powerpoint/2010/main" val="112886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Wrt</a:t>
            </a:r>
            <a:r>
              <a:rPr lang="en-US" dirty="0" smtClean="0"/>
              <a:t> second question (where</a:t>
            </a:r>
            <a:r>
              <a:rPr lang="en-US" baseline="0" dirty="0" smtClean="0"/>
              <a:t> is position):</a:t>
            </a:r>
          </a:p>
          <a:p>
            <a:r>
              <a:rPr lang="en-GB" dirty="0" smtClean="0"/>
              <a:t>Cartography is the dominant syntactic approach to the investigation of information structural positions.</a:t>
            </a:r>
          </a:p>
          <a:p>
            <a:r>
              <a:rPr lang="en-GB" dirty="0" smtClean="0"/>
              <a:t>This arose as a continuation of the “splitting” of categories that began in the late GB era (e.g. Pollock 1989 For IP).</a:t>
            </a:r>
          </a:p>
          <a:p>
            <a:r>
              <a:rPr lang="en-GB" dirty="0" err="1" smtClean="0"/>
              <a:t>Rizzi</a:t>
            </a:r>
            <a:r>
              <a:rPr lang="en-GB" dirty="0" smtClean="0"/>
              <a:t> (1997) was probably the first truly cartographic work, which gave a detailed map for the structure of the left periphery and information-structural positions within it.</a:t>
            </a:r>
          </a:p>
          <a:p>
            <a:r>
              <a:rPr lang="en-GB" dirty="0" smtClean="0"/>
              <a:t>This continued with Cinque (1999), with his articulated IP structure based on adverb positions.</a:t>
            </a:r>
          </a:p>
          <a:p>
            <a:r>
              <a:rPr lang="en-GB" dirty="0" smtClean="0"/>
              <a:t>Central hypothesis that this fine hierarchy and order of functional projections is universal.</a:t>
            </a:r>
            <a:endParaRPr lang="en-GB" dirty="0"/>
          </a:p>
        </p:txBody>
      </p:sp>
      <p:sp>
        <p:nvSpPr>
          <p:cNvPr id="4" name="Slide Number Placeholder 3"/>
          <p:cNvSpPr>
            <a:spLocks noGrp="1"/>
          </p:cNvSpPr>
          <p:nvPr>
            <p:ph type="sldNum" sz="quarter" idx="10"/>
          </p:nvPr>
        </p:nvSpPr>
        <p:spPr/>
        <p:txBody>
          <a:bodyPr/>
          <a:lstStyle/>
          <a:p>
            <a:fld id="{54884540-39A2-3145-8EFE-21AC9A51018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B897DF4B-A9D0-6A4A-820B-74327F6CDFC7}" type="datetimeFigureOut">
              <a:rPr lang="en-GB"/>
              <a:pPr/>
              <a:t>28/09/2012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411609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897DF4B-A9D0-6A4A-820B-74327F6CDFC7}" type="datetimeFigureOut">
              <a:rPr lang="en-GB"/>
              <a:pPr/>
              <a:t>28/09/2012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247385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897DF4B-A9D0-6A4A-820B-74327F6CDFC7}" type="datetimeFigureOut">
              <a:rPr lang="en-GB"/>
              <a:pPr/>
              <a:t>28/09/2012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201297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897DF4B-A9D0-6A4A-820B-74327F6CDFC7}" type="datetimeFigureOut">
              <a:rPr lang="en-GB"/>
              <a:pPr/>
              <a:t>28/09/2012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167047848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B897DF4B-A9D0-6A4A-820B-74327F6CDFC7}" type="datetimeFigureOut">
              <a:rPr lang="en-GB"/>
              <a:pPr/>
              <a:t>28/09/2012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54282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B897DF4B-A9D0-6A4A-820B-74327F6CDFC7}" type="datetimeFigureOut">
              <a:rPr lang="en-GB"/>
              <a:pPr/>
              <a:t>28/09/2012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359766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B897DF4B-A9D0-6A4A-820B-74327F6CDFC7}" type="datetimeFigureOut">
              <a:rPr lang="en-GB"/>
              <a:pPr/>
              <a:t>28/09/2012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74162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B897DF4B-A9D0-6A4A-820B-74327F6CDFC7}" type="datetimeFigureOut">
              <a:rPr lang="en-GB"/>
              <a:pPr/>
              <a:t>28/09/2012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31625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7DF4B-A9D0-6A4A-820B-74327F6CDFC7}" type="datetimeFigureOut">
              <a:rPr lang="en-GB"/>
              <a:pPr/>
              <a:t>28/09/2012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221501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897DF4B-A9D0-6A4A-820B-74327F6CDFC7}" type="datetimeFigureOut">
              <a:rPr lang="en-GB"/>
              <a:pPr/>
              <a:t>28/09/2012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117221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897DF4B-A9D0-6A4A-820B-74327F6CDFC7}" type="datetimeFigureOut">
              <a:rPr lang="en-GB"/>
              <a:pPr/>
              <a:t>28/09/2012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6E833-4A70-DB46-AD3B-EF99A6BAC1BA}" type="slidenum">
              <a:rPr/>
              <a:pPr/>
              <a:t>‹#›</a:t>
            </a:fld>
            <a:endParaRPr lang="en-US"/>
          </a:p>
        </p:txBody>
      </p:sp>
    </p:spTree>
    <p:extLst>
      <p:ext uri="{BB962C8B-B14F-4D97-AF65-F5344CB8AC3E}">
        <p14:creationId xmlns:p14="http://schemas.microsoft.com/office/powerpoint/2010/main" val="15638708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7DF4B-A9D0-6A4A-820B-74327F6CDFC7}" type="datetimeFigureOut">
              <a:rPr lang="en-GB"/>
              <a:pPr/>
              <a:t>28/09/2012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6E833-4A70-DB46-AD3B-EF99A6BAC1BA}" type="slidenum">
              <a:rPr/>
              <a:pPr/>
              <a:t>‹#›</a:t>
            </a:fld>
            <a:endParaRPr lang="en-US"/>
          </a:p>
        </p:txBody>
      </p:sp>
    </p:spTree>
    <p:extLst>
      <p:ext uri="{BB962C8B-B14F-4D97-AF65-F5344CB8AC3E}">
        <p14:creationId xmlns:p14="http://schemas.microsoft.com/office/powerpoint/2010/main" val="1015864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8881"/>
            <a:ext cx="7772400" cy="1470025"/>
          </a:xfrm>
        </p:spPr>
        <p:txBody>
          <a:bodyPr/>
          <a:lstStyle/>
          <a:p>
            <a:r>
              <a:rPr lang="en-US"/>
              <a:t>Parametric variation in discourse configurationality</a:t>
            </a:r>
          </a:p>
        </p:txBody>
      </p:sp>
      <p:sp>
        <p:nvSpPr>
          <p:cNvPr id="3" name="Subtitle 2"/>
          <p:cNvSpPr>
            <a:spLocks noGrp="1"/>
          </p:cNvSpPr>
          <p:nvPr>
            <p:ph type="subTitle" idx="1"/>
          </p:nvPr>
        </p:nvSpPr>
        <p:spPr>
          <a:xfrm>
            <a:off x="4084744" y="4633729"/>
            <a:ext cx="4709615" cy="1752600"/>
          </a:xfrm>
        </p:spPr>
        <p:txBody>
          <a:bodyPr/>
          <a:lstStyle/>
          <a:p>
            <a:r>
              <a:rPr lang="en-US">
                <a:solidFill>
                  <a:schemeClr val="tx1"/>
                </a:solidFill>
              </a:rPr>
              <a:t>Jenneke van der Wal</a:t>
            </a:r>
          </a:p>
          <a:p>
            <a:r>
              <a:rPr lang="en-US">
                <a:solidFill>
                  <a:schemeClr val="tx1"/>
                </a:solidFill>
              </a:rPr>
              <a:t>Tim Bazalgette</a:t>
            </a:r>
          </a:p>
        </p:txBody>
      </p:sp>
      <p:pic>
        <p:nvPicPr>
          <p:cNvPr id="4" name="Picture 3" descr="recoslogosmall.png"/>
          <p:cNvPicPr>
            <a:picLocks noChangeAspect="1"/>
          </p:cNvPicPr>
          <p:nvPr/>
        </p:nvPicPr>
        <p:blipFill>
          <a:blip r:embed="rId3"/>
          <a:stretch>
            <a:fillRect/>
          </a:stretch>
        </p:blipFill>
        <p:spPr>
          <a:xfrm>
            <a:off x="782051" y="4392214"/>
            <a:ext cx="3377406" cy="1695485"/>
          </a:xfrm>
          <a:prstGeom prst="rect">
            <a:avLst/>
          </a:prstGeom>
        </p:spPr>
      </p:pic>
    </p:spTree>
    <p:extLst>
      <p:ext uri="{BB962C8B-B14F-4D97-AF65-F5344CB8AC3E}">
        <p14:creationId xmlns:p14="http://schemas.microsoft.com/office/powerpoint/2010/main" val="14317522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Discourse Configurationality</a:t>
            </a:r>
          </a:p>
        </p:txBody>
      </p:sp>
      <p:sp>
        <p:nvSpPr>
          <p:cNvPr id="3" name="Content Placeholder 2"/>
          <p:cNvSpPr>
            <a:spLocks noGrp="1"/>
          </p:cNvSpPr>
          <p:nvPr>
            <p:ph idx="1"/>
          </p:nvPr>
        </p:nvSpPr>
        <p:spPr/>
        <p:txBody>
          <a:bodyPr>
            <a:normAutofit/>
          </a:bodyPr>
          <a:lstStyle/>
          <a:p>
            <a:pPr marL="0" indent="0">
              <a:buNone/>
              <a:tabLst>
                <a:tab pos="3763963" algn="l"/>
              </a:tabLst>
            </a:pPr>
            <a:r>
              <a:rPr lang="en-US"/>
              <a:t>Main questions:</a:t>
            </a:r>
          </a:p>
          <a:p>
            <a:pPr>
              <a:buFontTx/>
              <a:buChar char="-"/>
              <a:tabLst>
                <a:tab pos="3763963" algn="l"/>
              </a:tabLst>
            </a:pPr>
            <a:r>
              <a:rPr lang="en-US"/>
              <a:t>overall property of language?</a:t>
            </a:r>
          </a:p>
          <a:p>
            <a:pPr>
              <a:buFontTx/>
              <a:buChar char="-"/>
              <a:tabLst>
                <a:tab pos="3763963" algn="l"/>
              </a:tabLst>
            </a:pPr>
            <a:r>
              <a:rPr lang="en-US"/>
              <a:t>where is dedicated position?</a:t>
            </a:r>
          </a:p>
          <a:p>
            <a:pPr>
              <a:buFontTx/>
              <a:buChar char="-"/>
              <a:tabLst>
                <a:tab pos="3763963" algn="l"/>
              </a:tabLst>
            </a:pPr>
            <a:r>
              <a:rPr lang="en-US"/>
              <a:t>how to account for language variation?</a:t>
            </a:r>
          </a:p>
          <a:p>
            <a:pPr marL="0" indent="0">
              <a:buNone/>
              <a:tabLst>
                <a:tab pos="3763963" algn="l"/>
              </a:tabLst>
            </a:pPr>
            <a:endParaRPr lang="en-US"/>
          </a:p>
        </p:txBody>
      </p:sp>
    </p:spTree>
    <p:extLst>
      <p:ext uri="{BB962C8B-B14F-4D97-AF65-F5344CB8AC3E}">
        <p14:creationId xmlns:p14="http://schemas.microsoft.com/office/powerpoint/2010/main" val="1392982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X-configurational languages?</a:t>
            </a:r>
          </a:p>
        </p:txBody>
      </p:sp>
      <p:sp>
        <p:nvSpPr>
          <p:cNvPr id="3" name="Content Placeholder 2"/>
          <p:cNvSpPr>
            <a:spLocks noGrp="1"/>
          </p:cNvSpPr>
          <p:nvPr>
            <p:ph idx="1"/>
          </p:nvPr>
        </p:nvSpPr>
        <p:spPr>
          <a:xfrm>
            <a:off x="642784" y="1600200"/>
            <a:ext cx="8044016" cy="4687443"/>
          </a:xfrm>
        </p:spPr>
        <p:txBody>
          <a:bodyPr>
            <a:normAutofit fontScale="77500" lnSpcReduction="20000"/>
          </a:bodyPr>
          <a:lstStyle/>
          <a:p>
            <a:pPr marL="0" indent="0">
              <a:buNone/>
            </a:pPr>
            <a:r>
              <a:rPr lang="en-GB"/>
              <a:t>Hale (1989:294,299) </a:t>
            </a:r>
          </a:p>
          <a:p>
            <a:pPr marL="0" indent="0">
              <a:buNone/>
            </a:pPr>
            <a:r>
              <a:rPr lang="en-GB"/>
              <a:t>“nonconfigurationality is not a global property of languages; rather, it is a </a:t>
            </a:r>
            <a:r>
              <a:rPr lang="en-GB" b="1"/>
              <a:t>property of constructions</a:t>
            </a:r>
            <a:r>
              <a:rPr lang="en-GB"/>
              <a:t>.”</a:t>
            </a:r>
          </a:p>
          <a:p>
            <a:pPr marL="0" indent="0">
              <a:buNone/>
            </a:pPr>
            <a:r>
              <a:rPr lang="en-GB"/>
              <a:t>“I suspect strongly that there is </a:t>
            </a:r>
            <a:r>
              <a:rPr lang="en-GB" b="1"/>
              <a:t>no single ‘parameter’ </a:t>
            </a:r>
            <a:r>
              <a:rPr lang="en-GB"/>
              <a:t>giving rise to the various properties commonly associated with the term ‘non-configurational’.”</a:t>
            </a:r>
          </a:p>
          <a:p>
            <a:pPr marL="0" indent="0">
              <a:buNone/>
            </a:pPr>
            <a:endParaRPr lang="en-GB"/>
          </a:p>
          <a:p>
            <a:pPr marL="0" indent="0">
              <a:buNone/>
            </a:pPr>
            <a:r>
              <a:rPr lang="en-GB"/>
              <a:t>Öhl (2010:231)</a:t>
            </a:r>
          </a:p>
          <a:p>
            <a:pPr marL="0" indent="0">
              <a:buNone/>
            </a:pPr>
            <a:r>
              <a:rPr lang="en-GB"/>
              <a:t>“The more recent the research on this topic, </a:t>
            </a:r>
            <a:br>
              <a:rPr lang="en-GB"/>
            </a:br>
            <a:r>
              <a:rPr lang="en-GB"/>
              <a:t>the more common the opinion that there is </a:t>
            </a:r>
            <a:br>
              <a:rPr lang="en-GB"/>
            </a:br>
            <a:r>
              <a:rPr lang="en-GB" b="1"/>
              <a:t>no real sharp division </a:t>
            </a:r>
            <a:r>
              <a:rPr lang="en-GB"/>
              <a:t>between [discourse-configurational languages and ‘syntax-configurational ones’].”</a:t>
            </a:r>
          </a:p>
        </p:txBody>
      </p:sp>
    </p:spTree>
    <p:extLst>
      <p:ext uri="{BB962C8B-B14F-4D97-AF65-F5344CB8AC3E}">
        <p14:creationId xmlns:p14="http://schemas.microsoft.com/office/powerpoint/2010/main" val="18531699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Cartography</a:t>
            </a:r>
            <a:endParaRPr lang="en-GB" dirty="0"/>
          </a:p>
        </p:txBody>
      </p:sp>
      <p:sp>
        <p:nvSpPr>
          <p:cNvPr id="3" name="Content Placeholder 2"/>
          <p:cNvSpPr>
            <a:spLocks noGrp="1"/>
          </p:cNvSpPr>
          <p:nvPr>
            <p:ph idx="1"/>
          </p:nvPr>
        </p:nvSpPr>
        <p:spPr>
          <a:xfrm>
            <a:off x="4139952" y="1466390"/>
            <a:ext cx="4731090" cy="4525963"/>
          </a:xfrm>
        </p:spPr>
        <p:txBody>
          <a:bodyPr>
            <a:normAutofit/>
          </a:bodyPr>
          <a:lstStyle/>
          <a:p>
            <a:r>
              <a:rPr lang="en-GB" dirty="0" err="1" smtClean="0"/>
              <a:t>Rizzi’s</a:t>
            </a:r>
            <a:r>
              <a:rPr lang="en-GB" dirty="0" smtClean="0"/>
              <a:t> (1997) map of the left periphery.</a:t>
            </a:r>
          </a:p>
          <a:p>
            <a:r>
              <a:rPr lang="en-GB" dirty="0" smtClean="0"/>
              <a:t>Cinque (1999) adverb positions.</a:t>
            </a:r>
          </a:p>
          <a:p>
            <a:r>
              <a:rPr lang="en-GB" dirty="0" smtClean="0"/>
              <a:t>Hierarchy and order of functional projections is universal.</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3365482" cy="41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853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682"/>
            <a:ext cx="8229600" cy="1143000"/>
          </a:xfrm>
        </p:spPr>
        <p:txBody>
          <a:bodyPr>
            <a:normAutofit/>
          </a:bodyPr>
          <a:lstStyle/>
          <a:p>
            <a:r>
              <a:rPr lang="en-GB" dirty="0" smtClean="0"/>
              <a:t>Expansions to cartography</a:t>
            </a:r>
            <a:endParaRPr lang="en-GB" dirty="0"/>
          </a:p>
        </p:txBody>
      </p:sp>
      <p:sp>
        <p:nvSpPr>
          <p:cNvPr id="3" name="Content Placeholder 2"/>
          <p:cNvSpPr>
            <a:spLocks noGrp="1"/>
          </p:cNvSpPr>
          <p:nvPr>
            <p:ph idx="1"/>
          </p:nvPr>
        </p:nvSpPr>
        <p:spPr>
          <a:xfrm>
            <a:off x="862272" y="2332038"/>
            <a:ext cx="7824528" cy="3328410"/>
          </a:xfrm>
        </p:spPr>
        <p:txBody>
          <a:bodyPr>
            <a:normAutofit/>
          </a:bodyPr>
          <a:lstStyle/>
          <a:p>
            <a:r>
              <a:rPr lang="en-GB" dirty="0" smtClean="0"/>
              <a:t>Fine tuning of left periphery</a:t>
            </a:r>
            <a:r>
              <a:rPr lang="en-GB" sz="2581" dirty="0" smtClean="0"/>
              <a:t> </a:t>
            </a:r>
            <a:br>
              <a:rPr lang="en-GB" sz="2581" dirty="0" smtClean="0"/>
            </a:br>
            <a:r>
              <a:rPr lang="en-GB" sz="2323" dirty="0" smtClean="0"/>
              <a:t>(</a:t>
            </a:r>
            <a:r>
              <a:rPr lang="en-GB" sz="2323" dirty="0" err="1" smtClean="0"/>
              <a:t>Rizzi</a:t>
            </a:r>
            <a:r>
              <a:rPr lang="en-GB" sz="2323" dirty="0" smtClean="0"/>
              <a:t> 2004, </a:t>
            </a:r>
            <a:r>
              <a:rPr lang="en-GB" sz="2323" dirty="0" err="1" smtClean="0"/>
              <a:t>Frascarelli</a:t>
            </a:r>
            <a:r>
              <a:rPr lang="en-GB" sz="2323" dirty="0" smtClean="0"/>
              <a:t> &amp; </a:t>
            </a:r>
            <a:r>
              <a:rPr lang="en-GB" sz="2323" dirty="0" err="1" smtClean="0"/>
              <a:t>Hinterh</a:t>
            </a:r>
            <a:r>
              <a:rPr lang="en-GB" sz="2323" dirty="0" err="1"/>
              <a:t>ö</a:t>
            </a:r>
            <a:r>
              <a:rPr lang="en-GB" sz="2323" dirty="0" err="1" smtClean="0"/>
              <a:t>lzl</a:t>
            </a:r>
            <a:r>
              <a:rPr lang="en-GB" sz="2323" dirty="0" smtClean="0"/>
              <a:t> 2007)</a:t>
            </a:r>
            <a:endParaRPr lang="en-GB" sz="3097" dirty="0" smtClean="0"/>
          </a:p>
          <a:p>
            <a:r>
              <a:rPr lang="en-GB" dirty="0" smtClean="0"/>
              <a:t>“Low left periphery” for the </a:t>
            </a:r>
            <a:r>
              <a:rPr lang="en-GB" dirty="0" err="1" smtClean="0"/>
              <a:t>vP</a:t>
            </a:r>
            <a:r>
              <a:rPr lang="en-GB" dirty="0" smtClean="0"/>
              <a:t> </a:t>
            </a:r>
            <a:br>
              <a:rPr lang="en-GB" dirty="0" smtClean="0"/>
            </a:br>
            <a:r>
              <a:rPr lang="en-GB" sz="2323" dirty="0" smtClean="0"/>
              <a:t>(e.g. </a:t>
            </a:r>
            <a:r>
              <a:rPr lang="en-GB" sz="2323" dirty="0" err="1" smtClean="0"/>
              <a:t>Belletti</a:t>
            </a:r>
            <a:r>
              <a:rPr lang="en-GB" sz="2323" dirty="0" smtClean="0"/>
              <a:t> 2001, 2004)</a:t>
            </a:r>
            <a:endParaRPr lang="en-GB" dirty="0" smtClean="0"/>
          </a:p>
          <a:p>
            <a:r>
              <a:rPr lang="en-GB" dirty="0" smtClean="0"/>
              <a:t>Cartographic approaches taken by </a:t>
            </a:r>
            <a:r>
              <a:rPr lang="en-GB" b="1" dirty="0" smtClean="0"/>
              <a:t>Pan</a:t>
            </a:r>
            <a:r>
              <a:rPr lang="en-GB" dirty="0" smtClean="0"/>
              <a:t>, </a:t>
            </a:r>
            <a:r>
              <a:rPr lang="en-GB" b="1" dirty="0" err="1" smtClean="0"/>
              <a:t>Varley</a:t>
            </a:r>
            <a:r>
              <a:rPr lang="en-GB" dirty="0" smtClean="0"/>
              <a:t>, </a:t>
            </a:r>
            <a:r>
              <a:rPr lang="en-GB" b="1" dirty="0" err="1" smtClean="0"/>
              <a:t>Walkden</a:t>
            </a:r>
            <a:r>
              <a:rPr lang="en-GB" dirty="0" smtClean="0"/>
              <a:t>, and </a:t>
            </a:r>
            <a:r>
              <a:rPr lang="en-GB" b="1" dirty="0" err="1" smtClean="0"/>
              <a:t>Cognola</a:t>
            </a:r>
            <a:r>
              <a:rPr lang="en-GB" b="1" dirty="0" smtClean="0"/>
              <a:t>.</a:t>
            </a:r>
            <a:endParaRPr lang="en-GB" dirty="0"/>
          </a:p>
        </p:txBody>
      </p:sp>
    </p:spTree>
    <p:extLst>
      <p:ext uri="{BB962C8B-B14F-4D97-AF65-F5344CB8AC3E}">
        <p14:creationId xmlns:p14="http://schemas.microsoft.com/office/powerpoint/2010/main" val="29881043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Alternatives to cartography</a:t>
            </a:r>
            <a:endParaRPr lang="en-GB" dirty="0"/>
          </a:p>
        </p:txBody>
      </p:sp>
      <p:sp>
        <p:nvSpPr>
          <p:cNvPr id="3" name="Content Placeholder 2"/>
          <p:cNvSpPr>
            <a:spLocks noGrp="1"/>
          </p:cNvSpPr>
          <p:nvPr>
            <p:ph idx="1"/>
          </p:nvPr>
        </p:nvSpPr>
        <p:spPr/>
        <p:txBody>
          <a:bodyPr>
            <a:normAutofit fontScale="77500" lnSpcReduction="20000"/>
          </a:bodyPr>
          <a:lstStyle/>
          <a:p>
            <a:endParaRPr lang="en-GB" dirty="0" smtClean="0"/>
          </a:p>
          <a:p>
            <a:r>
              <a:rPr lang="en-GB" dirty="0" err="1" smtClean="0"/>
              <a:t>Neeleman</a:t>
            </a:r>
            <a:r>
              <a:rPr lang="en-GB" dirty="0" smtClean="0"/>
              <a:t> &amp; van der </a:t>
            </a:r>
            <a:r>
              <a:rPr lang="en-GB" dirty="0" err="1" smtClean="0"/>
              <a:t>Koot</a:t>
            </a:r>
            <a:r>
              <a:rPr lang="en-GB" dirty="0" smtClean="0"/>
              <a:t> (2008), </a:t>
            </a:r>
            <a:r>
              <a:rPr lang="en-GB" dirty="0" err="1" smtClean="0"/>
              <a:t>Kucerova</a:t>
            </a:r>
            <a:r>
              <a:rPr lang="en-GB" dirty="0" smtClean="0"/>
              <a:t> &amp; </a:t>
            </a:r>
            <a:r>
              <a:rPr lang="en-GB" dirty="0" err="1" smtClean="0"/>
              <a:t>Neeleman</a:t>
            </a:r>
            <a:r>
              <a:rPr lang="en-GB" dirty="0" smtClean="0"/>
              <a:t>: syntax mapped to information structure at the interfaces.</a:t>
            </a:r>
          </a:p>
          <a:p>
            <a:endParaRPr lang="en-GB" dirty="0"/>
          </a:p>
          <a:p>
            <a:endParaRPr lang="en-GB" dirty="0" smtClean="0"/>
          </a:p>
          <a:p>
            <a:endParaRPr lang="en-GB" dirty="0"/>
          </a:p>
          <a:p>
            <a:endParaRPr lang="en-GB" dirty="0" smtClean="0"/>
          </a:p>
          <a:p>
            <a:endParaRPr lang="en-GB" dirty="0" smtClean="0"/>
          </a:p>
          <a:p>
            <a:endParaRPr lang="en-GB" dirty="0"/>
          </a:p>
          <a:p>
            <a:endParaRPr lang="en-GB" dirty="0"/>
          </a:p>
          <a:p>
            <a:r>
              <a:rPr lang="en-GB" dirty="0" smtClean="0">
                <a:solidFill>
                  <a:schemeClr val="bg1"/>
                </a:solidFill>
              </a:rPr>
              <a:t>x</a:t>
            </a:r>
            <a:endParaRPr lang="en-GB"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620" y="3441648"/>
            <a:ext cx="2214147" cy="192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320" y="3390956"/>
            <a:ext cx="2386667" cy="184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9191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Alternatives to cartography</a:t>
            </a:r>
            <a:endParaRPr lang="en-GB" dirty="0"/>
          </a:p>
        </p:txBody>
      </p:sp>
      <p:sp>
        <p:nvSpPr>
          <p:cNvPr id="3" name="Content Placeholder 2"/>
          <p:cNvSpPr>
            <a:spLocks noGrp="1"/>
          </p:cNvSpPr>
          <p:nvPr>
            <p:ph idx="1"/>
          </p:nvPr>
        </p:nvSpPr>
        <p:spPr>
          <a:xfrm>
            <a:off x="681312" y="1600200"/>
            <a:ext cx="8229600" cy="4525963"/>
          </a:xfrm>
        </p:spPr>
        <p:txBody>
          <a:bodyPr>
            <a:normAutofit fontScale="92500" lnSpcReduction="10000"/>
          </a:bodyPr>
          <a:lstStyle/>
          <a:p>
            <a:r>
              <a:rPr lang="en-GB" dirty="0" err="1" smtClean="0"/>
              <a:t>Fanselow</a:t>
            </a:r>
            <a:r>
              <a:rPr lang="en-GB" dirty="0" smtClean="0"/>
              <a:t> (2006): “the impact of information structure on syntax is an indirect one, mediated primarily by … prosodic manifestations.”</a:t>
            </a:r>
          </a:p>
          <a:p>
            <a:r>
              <a:rPr lang="en-GB" dirty="0" smtClean="0"/>
              <a:t>Variation restricted to PF interface,</a:t>
            </a:r>
            <a:br>
              <a:rPr lang="en-GB" dirty="0" smtClean="0"/>
            </a:br>
            <a:r>
              <a:rPr lang="en-GB" dirty="0" smtClean="0"/>
              <a:t>c.f. Berwick and Chomsky (2011): “parameterization and diversity [could be] </a:t>
            </a:r>
            <a:br>
              <a:rPr lang="en-GB" dirty="0" smtClean="0"/>
            </a:br>
            <a:r>
              <a:rPr lang="en-GB" dirty="0" smtClean="0"/>
              <a:t>mostly – possibly entirely – restricted to externalization.”</a:t>
            </a:r>
          </a:p>
          <a:p>
            <a:r>
              <a:rPr lang="en-GB" dirty="0" smtClean="0"/>
              <a:t>More critical assessments of cartography made by </a:t>
            </a:r>
            <a:r>
              <a:rPr lang="en-GB" b="1" dirty="0" err="1" smtClean="0"/>
              <a:t>Erteschik-Shir</a:t>
            </a:r>
            <a:r>
              <a:rPr lang="en-GB" dirty="0" smtClean="0"/>
              <a:t> and </a:t>
            </a:r>
            <a:r>
              <a:rPr lang="en-GB" b="1" dirty="0" err="1" smtClean="0"/>
              <a:t>Walkden</a:t>
            </a:r>
            <a:r>
              <a:rPr lang="en-GB" b="1" dirty="0" smtClean="0"/>
              <a:t>.</a:t>
            </a:r>
            <a:endParaRPr lang="en-GB" dirty="0"/>
          </a:p>
        </p:txBody>
      </p:sp>
    </p:spTree>
    <p:extLst>
      <p:ext uri="{BB962C8B-B14F-4D97-AF65-F5344CB8AC3E}">
        <p14:creationId xmlns:p14="http://schemas.microsoft.com/office/powerpoint/2010/main" val="460429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 in Cartography</a:t>
            </a:r>
            <a:endParaRPr lang="en-GB" dirty="0"/>
          </a:p>
        </p:txBody>
      </p:sp>
      <p:sp>
        <p:nvSpPr>
          <p:cNvPr id="3" name="Content Placeholder 2"/>
          <p:cNvSpPr>
            <a:spLocks noGrp="1"/>
          </p:cNvSpPr>
          <p:nvPr>
            <p:ph idx="1"/>
          </p:nvPr>
        </p:nvSpPr>
        <p:spPr>
          <a:xfrm>
            <a:off x="531904" y="1600200"/>
            <a:ext cx="8229600" cy="4525963"/>
          </a:xfrm>
        </p:spPr>
        <p:txBody>
          <a:bodyPr>
            <a:normAutofit/>
          </a:bodyPr>
          <a:lstStyle/>
          <a:p>
            <a:r>
              <a:rPr lang="en-GB" dirty="0"/>
              <a:t>U</a:t>
            </a:r>
            <a:r>
              <a:rPr lang="en-GB" dirty="0" smtClean="0"/>
              <a:t>niversal projections</a:t>
            </a:r>
          </a:p>
          <a:p>
            <a:r>
              <a:rPr lang="en-GB" dirty="0"/>
              <a:t>Variation = overt realisation &amp; type of movement </a:t>
            </a:r>
            <a:r>
              <a:rPr lang="en-GB" sz="2571" dirty="0" smtClean="0"/>
              <a:t>(cf. Cinque and </a:t>
            </a:r>
            <a:r>
              <a:rPr lang="en-GB" sz="2571" dirty="0" err="1" smtClean="0"/>
              <a:t>Rizzi</a:t>
            </a:r>
            <a:r>
              <a:rPr lang="en-GB" sz="2571" dirty="0" smtClean="0"/>
              <a:t> 2008)</a:t>
            </a:r>
          </a:p>
          <a:p>
            <a:endParaRPr lang="en-GB" dirty="0" smtClean="0"/>
          </a:p>
          <a:p>
            <a:pPr>
              <a:spcBef>
                <a:spcPts val="0"/>
              </a:spcBef>
              <a:spcAft>
                <a:spcPts val="600"/>
              </a:spcAft>
            </a:pPr>
            <a:r>
              <a:rPr lang="en-GB" dirty="0" err="1" smtClean="0"/>
              <a:t>Frascarelli</a:t>
            </a:r>
            <a:r>
              <a:rPr lang="en-GB" dirty="0" smtClean="0"/>
              <a:t> </a:t>
            </a:r>
            <a:r>
              <a:rPr lang="en-GB" dirty="0"/>
              <a:t>and </a:t>
            </a:r>
            <a:r>
              <a:rPr lang="en-GB" dirty="0" err="1"/>
              <a:t>Hinterhölzl</a:t>
            </a:r>
            <a:r>
              <a:rPr lang="en-GB" dirty="0"/>
              <a:t> </a:t>
            </a:r>
            <a:r>
              <a:rPr lang="en-GB" dirty="0" smtClean="0"/>
              <a:t>(2007):</a:t>
            </a:r>
          </a:p>
          <a:p>
            <a:pPr marL="0" lvl="0" indent="0">
              <a:buNone/>
            </a:pPr>
            <a:r>
              <a:rPr lang="en-GB" dirty="0"/>
              <a:t>Italian</a:t>
            </a:r>
            <a:r>
              <a:rPr lang="en-GB" dirty="0" smtClean="0"/>
              <a:t>:	[</a:t>
            </a:r>
            <a:r>
              <a:rPr lang="en-GB" baseline="-25000" dirty="0" err="1"/>
              <a:t>ShiftP</a:t>
            </a:r>
            <a:r>
              <a:rPr lang="en-GB" dirty="0"/>
              <a:t> </a:t>
            </a:r>
            <a:r>
              <a:rPr lang="en-GB" baseline="-25000" dirty="0"/>
              <a:t>[+</a:t>
            </a:r>
            <a:r>
              <a:rPr lang="en-GB" baseline="-25000" dirty="0" err="1"/>
              <a:t>aboutness</a:t>
            </a:r>
            <a:r>
              <a:rPr lang="en-GB" baseline="-25000" dirty="0"/>
              <a:t>]</a:t>
            </a:r>
            <a:r>
              <a:rPr lang="en-GB" dirty="0"/>
              <a:t> [</a:t>
            </a:r>
            <a:r>
              <a:rPr lang="en-GB" baseline="-25000" dirty="0" err="1"/>
              <a:t>ContrastiveP</a:t>
            </a:r>
            <a:r>
              <a:rPr lang="en-GB" dirty="0"/>
              <a:t> [</a:t>
            </a:r>
            <a:r>
              <a:rPr lang="en-GB" baseline="-25000" dirty="0" err="1"/>
              <a:t>FocP</a:t>
            </a:r>
            <a:r>
              <a:rPr lang="en-GB" dirty="0"/>
              <a:t> [</a:t>
            </a:r>
            <a:r>
              <a:rPr lang="en-GB" baseline="-25000" dirty="0" err="1"/>
              <a:t>FamiliarP</a:t>
            </a:r>
            <a:r>
              <a:rPr lang="en-GB" dirty="0"/>
              <a:t> [</a:t>
            </a:r>
            <a:r>
              <a:rPr lang="en-GB" baseline="-25000" dirty="0"/>
              <a:t>IP</a:t>
            </a:r>
            <a:r>
              <a:rPr lang="en-GB" dirty="0"/>
              <a:t> …</a:t>
            </a:r>
          </a:p>
          <a:p>
            <a:pPr marL="0" indent="0">
              <a:buNone/>
            </a:pPr>
            <a:r>
              <a:rPr lang="en-GB" dirty="0" smtClean="0"/>
              <a:t>German</a:t>
            </a:r>
            <a:r>
              <a:rPr lang="en-GB" dirty="0"/>
              <a:t>:	[</a:t>
            </a:r>
            <a:r>
              <a:rPr lang="en-GB" baseline="-25000" dirty="0" err="1"/>
              <a:t>ShiftP</a:t>
            </a:r>
            <a:r>
              <a:rPr lang="en-GB" baseline="-25000" dirty="0"/>
              <a:t> [+</a:t>
            </a:r>
            <a:r>
              <a:rPr lang="en-GB" baseline="-25000" dirty="0" err="1"/>
              <a:t>aboutness</a:t>
            </a:r>
            <a:r>
              <a:rPr lang="en-GB" baseline="-25000" dirty="0"/>
              <a:t>]</a:t>
            </a:r>
            <a:r>
              <a:rPr lang="en-GB" dirty="0"/>
              <a:t> [</a:t>
            </a:r>
            <a:r>
              <a:rPr lang="en-GB" baseline="-25000" dirty="0" err="1"/>
              <a:t>ContrastiveP</a:t>
            </a:r>
            <a:r>
              <a:rPr lang="en-GB" dirty="0"/>
              <a:t> [</a:t>
            </a:r>
            <a:r>
              <a:rPr lang="en-GB" baseline="-25000" dirty="0" err="1"/>
              <a:t>FamiliarP</a:t>
            </a:r>
            <a:r>
              <a:rPr lang="en-GB" dirty="0"/>
              <a:t> [</a:t>
            </a:r>
            <a:r>
              <a:rPr lang="en-GB" baseline="-25000" dirty="0"/>
              <a:t>IP</a:t>
            </a:r>
            <a:r>
              <a:rPr lang="en-GB" dirty="0" smtClean="0"/>
              <a:t> …</a:t>
            </a:r>
          </a:p>
        </p:txBody>
      </p:sp>
    </p:spTree>
    <p:extLst>
      <p:ext uri="{BB962C8B-B14F-4D97-AF65-F5344CB8AC3E}">
        <p14:creationId xmlns:p14="http://schemas.microsoft.com/office/powerpoint/2010/main" val="921259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Variation in</a:t>
            </a:r>
            <a:r>
              <a:rPr lang="en-GB" dirty="0" smtClean="0"/>
              <a:t> Features</a:t>
            </a:r>
            <a:endParaRPr lang="en-GB" dirty="0"/>
          </a:p>
        </p:txBody>
      </p:sp>
      <p:sp>
        <p:nvSpPr>
          <p:cNvPr id="3" name="Content Placeholder 2"/>
          <p:cNvSpPr>
            <a:spLocks noGrp="1"/>
          </p:cNvSpPr>
          <p:nvPr>
            <p:ph idx="1"/>
          </p:nvPr>
        </p:nvSpPr>
        <p:spPr>
          <a:xfrm>
            <a:off x="674136" y="1915024"/>
            <a:ext cx="7902917" cy="4525963"/>
          </a:xfrm>
        </p:spPr>
        <p:txBody>
          <a:bodyPr>
            <a:normAutofit/>
          </a:bodyPr>
          <a:lstStyle/>
          <a:p>
            <a:r>
              <a:rPr lang="en-GB" sz="3000" dirty="0" smtClean="0"/>
              <a:t>Variation = features on functional heads.</a:t>
            </a:r>
          </a:p>
          <a:p>
            <a:r>
              <a:rPr lang="en-GB" sz="3000" dirty="0" smtClean="0"/>
              <a:t>Information-structural movements triggered by presence/absence of features.</a:t>
            </a:r>
          </a:p>
          <a:p>
            <a:r>
              <a:rPr lang="en-GB" sz="2800" dirty="0" smtClean="0"/>
              <a:t>The Borer-</a:t>
            </a:r>
            <a:r>
              <a:rPr lang="en-GB" sz="2800" dirty="0" err="1" smtClean="0"/>
              <a:t>Chomsky</a:t>
            </a:r>
            <a:r>
              <a:rPr lang="en-GB" sz="2800" dirty="0" smtClean="0"/>
              <a:t> Conjecture: </a:t>
            </a:r>
            <a:br>
              <a:rPr lang="en-GB" sz="2800" dirty="0" smtClean="0"/>
            </a:br>
            <a:r>
              <a:rPr lang="en-GB" sz="2800" dirty="0" smtClean="0"/>
              <a:t>“All parameters of variation </a:t>
            </a:r>
            <a:br>
              <a:rPr lang="en-GB" sz="2800" dirty="0" smtClean="0"/>
            </a:br>
            <a:r>
              <a:rPr lang="en-GB" sz="2800" dirty="0" smtClean="0"/>
              <a:t>are attributable to differences in the features </a:t>
            </a:r>
            <a:br>
              <a:rPr lang="en-GB" sz="2800" dirty="0" smtClean="0"/>
            </a:br>
            <a:r>
              <a:rPr lang="en-GB" sz="2800" dirty="0" smtClean="0"/>
              <a:t>of particular items (e.g. the functional heads) </a:t>
            </a:r>
            <a:br>
              <a:rPr lang="en-GB" sz="2800" dirty="0" smtClean="0"/>
            </a:br>
            <a:r>
              <a:rPr lang="en-GB" sz="2800" dirty="0" smtClean="0"/>
              <a:t>in the lexicon.” </a:t>
            </a:r>
            <a:r>
              <a:rPr lang="en-GB" sz="2000" dirty="0" smtClean="0"/>
              <a:t>(Baker 2008)</a:t>
            </a:r>
            <a:endParaRPr lang="en-GB" sz="2800" dirty="0" smtClean="0"/>
          </a:p>
        </p:txBody>
      </p:sp>
    </p:spTree>
    <p:extLst>
      <p:ext uri="{BB962C8B-B14F-4D97-AF65-F5344CB8AC3E}">
        <p14:creationId xmlns:p14="http://schemas.microsoft.com/office/powerpoint/2010/main" val="2861257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Discourse configurationality?</a:t>
            </a:r>
            <a:endParaRPr lang="en-GB" dirty="0"/>
          </a:p>
        </p:txBody>
      </p:sp>
      <p:sp>
        <p:nvSpPr>
          <p:cNvPr id="3" name="Content Placeholder 2"/>
          <p:cNvSpPr>
            <a:spLocks noGrp="1"/>
          </p:cNvSpPr>
          <p:nvPr>
            <p:ph idx="1"/>
          </p:nvPr>
        </p:nvSpPr>
        <p:spPr>
          <a:xfrm>
            <a:off x="672318" y="2171563"/>
            <a:ext cx="8014481" cy="2800735"/>
          </a:xfrm>
        </p:spPr>
        <p:txBody>
          <a:bodyPr/>
          <a:lstStyle/>
          <a:p>
            <a:r>
              <a:rPr lang="en-GB" dirty="0" smtClean="0"/>
              <a:t>Unconstrained </a:t>
            </a:r>
            <a:r>
              <a:rPr lang="en-GB" dirty="0" err="1" smtClean="0"/>
              <a:t>microvariation</a:t>
            </a:r>
            <a:r>
              <a:rPr lang="en-GB" dirty="0" smtClean="0"/>
              <a:t>?</a:t>
            </a:r>
          </a:p>
          <a:p>
            <a:r>
              <a:rPr lang="en-GB" dirty="0" smtClean="0"/>
              <a:t>Does this mean we should abandon a discourse configurationality </a:t>
            </a:r>
            <a:r>
              <a:rPr lang="en-GB" dirty="0" err="1" smtClean="0"/>
              <a:t>macroparameter</a:t>
            </a:r>
            <a:r>
              <a:rPr lang="en-GB" dirty="0" smtClean="0"/>
              <a:t>, as suggested earlier?</a:t>
            </a:r>
            <a:endParaRPr lang="en-GB" dirty="0"/>
          </a:p>
        </p:txBody>
      </p:sp>
    </p:spTree>
    <p:extLst>
      <p:ext uri="{BB962C8B-B14F-4D97-AF65-F5344CB8AC3E}">
        <p14:creationId xmlns:p14="http://schemas.microsoft.com/office/powerpoint/2010/main" val="11275058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315" y="2646358"/>
            <a:ext cx="8229600" cy="3814824"/>
          </a:xfrm>
        </p:spPr>
        <p:txBody>
          <a:bodyPr>
            <a:normAutofit lnSpcReduction="10000"/>
          </a:bodyPr>
          <a:lstStyle/>
          <a:p>
            <a:r>
              <a:rPr lang="en-GB" sz="2800" dirty="0" smtClean="0"/>
              <a:t>Emergent hierarchies of </a:t>
            </a:r>
            <a:r>
              <a:rPr lang="en-GB" sz="2800" dirty="0" err="1" smtClean="0"/>
              <a:t>microparameters</a:t>
            </a:r>
            <a:r>
              <a:rPr lang="en-GB" sz="2800" dirty="0" smtClean="0"/>
              <a:t>,</a:t>
            </a:r>
            <a:br>
              <a:rPr lang="en-GB" sz="2800" dirty="0" smtClean="0"/>
            </a:br>
            <a:r>
              <a:rPr lang="en-GB" sz="2800" dirty="0" smtClean="0"/>
              <a:t>giving </a:t>
            </a:r>
            <a:r>
              <a:rPr lang="en-GB" sz="2800" dirty="0" err="1" smtClean="0"/>
              <a:t>macroparametric</a:t>
            </a:r>
            <a:r>
              <a:rPr lang="en-GB" sz="2800" dirty="0" smtClean="0"/>
              <a:t> effects:</a:t>
            </a:r>
          </a:p>
          <a:p>
            <a:r>
              <a:rPr lang="en-GB" sz="2800" dirty="0" smtClean="0">
                <a:solidFill>
                  <a:schemeClr val="bg1"/>
                </a:solidFill>
              </a:rPr>
              <a:t> </a:t>
            </a:r>
          </a:p>
          <a:p>
            <a:pPr marL="0" indent="0">
              <a:buNone/>
            </a:pPr>
            <a:endParaRPr lang="en-GB" sz="2800" dirty="0" smtClean="0"/>
          </a:p>
          <a:p>
            <a:pPr marL="0" indent="0">
              <a:buNone/>
            </a:pPr>
            <a:endParaRPr lang="en-GB" sz="2800" dirty="0" smtClean="0"/>
          </a:p>
          <a:p>
            <a:pPr marL="0" indent="0">
              <a:buNone/>
            </a:pPr>
            <a:endParaRPr lang="en-GB" sz="2800" dirty="0" smtClean="0"/>
          </a:p>
          <a:p>
            <a:r>
              <a:rPr lang="en-GB" sz="2800" dirty="0" smtClean="0"/>
              <a:t>Learning pathways, typological and diachronic predictions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338" y="3561554"/>
            <a:ext cx="5741828" cy="179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recoslogosmall.png"/>
          <p:cNvPicPr>
            <a:picLocks noChangeAspect="1"/>
          </p:cNvPicPr>
          <p:nvPr/>
        </p:nvPicPr>
        <p:blipFill>
          <a:blip r:embed="rId4"/>
          <a:stretch>
            <a:fillRect/>
          </a:stretch>
        </p:blipFill>
        <p:spPr>
          <a:xfrm>
            <a:off x="2598023" y="349573"/>
            <a:ext cx="3767466" cy="1891298"/>
          </a:xfrm>
          <a:prstGeom prst="rect">
            <a:avLst/>
          </a:prstGeom>
        </p:spPr>
      </p:pic>
    </p:spTree>
    <p:extLst>
      <p:ext uri="{BB962C8B-B14F-4D97-AF65-F5344CB8AC3E}">
        <p14:creationId xmlns:p14="http://schemas.microsoft.com/office/powerpoint/2010/main" val="210385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3"/>
          <a:srcRect l="1945" r="1945"/>
          <a:stretch>
            <a:fillRect/>
          </a:stretch>
        </p:blipFill>
        <p:spPr>
          <a:xfrm>
            <a:off x="1619645" y="356311"/>
            <a:ext cx="5691126" cy="3129899"/>
          </a:xfrm>
          <a:noFill/>
        </p:spPr>
      </p:pic>
      <p:sp>
        <p:nvSpPr>
          <p:cNvPr id="17" name="TextBox 16"/>
          <p:cNvSpPr txBox="1"/>
          <p:nvPr/>
        </p:nvSpPr>
        <p:spPr>
          <a:xfrm>
            <a:off x="990430" y="4206781"/>
            <a:ext cx="7681640" cy="2139047"/>
          </a:xfrm>
          <a:prstGeom prst="rect">
            <a:avLst/>
          </a:prstGeom>
          <a:noFill/>
        </p:spPr>
        <p:txBody>
          <a:bodyPr wrap="square" rtlCol="0">
            <a:spAutoFit/>
          </a:bodyPr>
          <a:lstStyle/>
          <a:p>
            <a:r>
              <a:rPr lang="en-US" sz="2000" dirty="0"/>
              <a:t>Second annual conference </a:t>
            </a:r>
            <a:r>
              <a:rPr lang="en-US" sz="2000" dirty="0" err="1" smtClean="0"/>
              <a:t>centred</a:t>
            </a:r>
            <a:r>
              <a:rPr lang="en-US" sz="2000" dirty="0" smtClean="0"/>
              <a:t> </a:t>
            </a:r>
            <a:r>
              <a:rPr lang="en-US" sz="2000" dirty="0"/>
              <a:t>around </a:t>
            </a:r>
          </a:p>
          <a:p>
            <a:pPr algn="ctr"/>
            <a:r>
              <a:rPr lang="en-US" sz="2800" dirty="0"/>
              <a:t>‘Diagnosing syntactic focus’</a:t>
            </a:r>
          </a:p>
          <a:p>
            <a:endParaRPr lang="en-US" sz="2000" dirty="0"/>
          </a:p>
          <a:p>
            <a:pPr>
              <a:spcAft>
                <a:spcPts val="600"/>
              </a:spcAft>
            </a:pPr>
            <a:r>
              <a:rPr lang="en-US" sz="2000" dirty="0"/>
              <a:t>10 &amp; 11 May 2013</a:t>
            </a:r>
          </a:p>
          <a:p>
            <a:pPr marL="1082675" indent="-1082675"/>
            <a:r>
              <a:rPr lang="en-US" sz="2000" dirty="0"/>
              <a:t>Speakers: David Beaver (tbc), Ad </a:t>
            </a:r>
            <a:r>
              <a:rPr lang="en-US" sz="2000" dirty="0" err="1"/>
              <a:t>Neeleman</a:t>
            </a:r>
            <a:r>
              <a:rPr lang="en-US" sz="2000" dirty="0"/>
              <a:t>, Hans van de </a:t>
            </a:r>
            <a:r>
              <a:rPr lang="en-US" sz="2000" dirty="0" err="1"/>
              <a:t>Koot</a:t>
            </a:r>
            <a:r>
              <a:rPr lang="en-US" sz="2000" dirty="0"/>
              <a:t>, Stavros </a:t>
            </a:r>
            <a:r>
              <a:rPr lang="en-US" sz="2000" dirty="0" err="1"/>
              <a:t>Skopeteas</a:t>
            </a:r>
            <a:r>
              <a:rPr lang="en-US" sz="2000" dirty="0" smtClean="0"/>
              <a:t>, </a:t>
            </a:r>
            <a:r>
              <a:rPr lang="en-US" sz="2000" dirty="0"/>
              <a:t>Enoch </a:t>
            </a:r>
            <a:r>
              <a:rPr lang="en-US" sz="2000" dirty="0" err="1"/>
              <a:t>Aboh</a:t>
            </a:r>
            <a:r>
              <a:rPr lang="en-US" sz="2000" dirty="0"/>
              <a:t>, Susanne Winkler, Aritz Irurtzun</a:t>
            </a:r>
          </a:p>
        </p:txBody>
      </p:sp>
    </p:spTree>
    <p:extLst>
      <p:ext uri="{BB962C8B-B14F-4D97-AF65-F5344CB8AC3E}">
        <p14:creationId xmlns:p14="http://schemas.microsoft.com/office/powerpoint/2010/main" val="11331435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Uncovering discourse </a:t>
            </a:r>
            <a:r>
              <a:rPr lang="en-GB" sz="3600" dirty="0" err="1" smtClean="0"/>
              <a:t>parameters</a:t>
            </a:r>
            <a:endParaRPr lang="en-GB" sz="3600" dirty="0"/>
          </a:p>
        </p:txBody>
      </p:sp>
      <p:sp>
        <p:nvSpPr>
          <p:cNvPr id="3" name="Content Placeholder 2"/>
          <p:cNvSpPr>
            <a:spLocks noGrp="1"/>
          </p:cNvSpPr>
          <p:nvPr>
            <p:ph idx="1"/>
          </p:nvPr>
        </p:nvSpPr>
        <p:spPr>
          <a:xfrm>
            <a:off x="597026" y="1600200"/>
            <a:ext cx="8089774" cy="3423087"/>
          </a:xfrm>
        </p:spPr>
        <p:txBody>
          <a:bodyPr>
            <a:normAutofit/>
          </a:bodyPr>
          <a:lstStyle/>
          <a:p>
            <a:r>
              <a:rPr lang="en-GB" dirty="0" smtClean="0"/>
              <a:t>Structure in IS </a:t>
            </a:r>
            <a:r>
              <a:rPr lang="en-GB" dirty="0" err="1" smtClean="0"/>
              <a:t>microparametric</a:t>
            </a:r>
            <a:r>
              <a:rPr lang="en-GB" dirty="0" smtClean="0"/>
              <a:t> variation?</a:t>
            </a:r>
          </a:p>
          <a:p>
            <a:r>
              <a:rPr lang="en-GB" dirty="0" smtClean="0"/>
              <a:t>Anything like a discourse </a:t>
            </a:r>
            <a:r>
              <a:rPr lang="en-GB" dirty="0" err="1" smtClean="0"/>
              <a:t>configurationality</a:t>
            </a:r>
            <a:r>
              <a:rPr lang="en-GB" dirty="0" smtClean="0"/>
              <a:t> (macro)parameter?</a:t>
            </a:r>
          </a:p>
          <a:p>
            <a:r>
              <a:rPr lang="en-GB" dirty="0"/>
              <a:t>Only superficial effects?</a:t>
            </a:r>
          </a:p>
          <a:p>
            <a:r>
              <a:rPr lang="en-GB" dirty="0"/>
              <a:t>More data!</a:t>
            </a:r>
            <a:endParaRPr lang="en-GB" dirty="0" smtClean="0"/>
          </a:p>
        </p:txBody>
      </p:sp>
      <p:pic>
        <p:nvPicPr>
          <p:cNvPr id="4" name="Picture 3"/>
          <p:cNvPicPr>
            <a:picLocks noChangeAspect="1"/>
          </p:cNvPicPr>
          <p:nvPr/>
        </p:nvPicPr>
        <p:blipFill>
          <a:blip r:embed="rId3"/>
          <a:stretch>
            <a:fillRect/>
          </a:stretch>
        </p:blipFill>
        <p:spPr>
          <a:xfrm>
            <a:off x="5303846" y="3398655"/>
            <a:ext cx="3614848" cy="2927409"/>
          </a:xfrm>
          <a:prstGeom prst="rect">
            <a:avLst/>
          </a:prstGeom>
          <a:ln>
            <a:solidFill>
              <a:schemeClr val="bg1">
                <a:lumMod val="85000"/>
              </a:schemeClr>
            </a:solidFill>
          </a:ln>
        </p:spPr>
      </p:pic>
    </p:spTree>
    <p:extLst>
      <p:ext uri="{BB962C8B-B14F-4D97-AF65-F5344CB8AC3E}">
        <p14:creationId xmlns:p14="http://schemas.microsoft.com/office/powerpoint/2010/main" val="22362200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Programme</a:t>
            </a:r>
          </a:p>
        </p:txBody>
      </p:sp>
      <p:sp>
        <p:nvSpPr>
          <p:cNvPr id="3" name="Content Placeholder 2"/>
          <p:cNvSpPr>
            <a:spLocks noGrp="1"/>
          </p:cNvSpPr>
          <p:nvPr>
            <p:ph idx="1"/>
          </p:nvPr>
        </p:nvSpPr>
        <p:spPr>
          <a:xfrm>
            <a:off x="457199" y="1268246"/>
            <a:ext cx="8488373" cy="5440362"/>
          </a:xfrm>
        </p:spPr>
        <p:txBody>
          <a:bodyPr>
            <a:noAutofit/>
          </a:bodyPr>
          <a:lstStyle/>
          <a:p>
            <a:pPr>
              <a:spcBef>
                <a:spcPts val="0"/>
              </a:spcBef>
              <a:buNone/>
              <a:tabLst>
                <a:tab pos="895350" algn="l"/>
              </a:tabLst>
            </a:pPr>
            <a:r>
              <a:rPr lang="en-US" sz="1600" i="1" dirty="0" smtClean="0"/>
              <a:t>Wednesday 29 August</a:t>
            </a:r>
            <a:endParaRPr lang="en-US" sz="1600" dirty="0" smtClean="0"/>
          </a:p>
          <a:p>
            <a:pPr marL="895350" indent="-895350">
              <a:spcBef>
                <a:spcPts val="0"/>
              </a:spcBef>
              <a:buNone/>
              <a:tabLst>
                <a:tab pos="895350" algn="l"/>
              </a:tabLst>
            </a:pPr>
            <a:r>
              <a:rPr lang="en-US" sz="1600" dirty="0" smtClean="0"/>
              <a:t>11.30-12	</a:t>
            </a:r>
            <a:r>
              <a:rPr lang="en-US" sz="1600" b="1" dirty="0" smtClean="0"/>
              <a:t>Frederica </a:t>
            </a:r>
            <a:r>
              <a:rPr lang="en-US" sz="1600" b="1" dirty="0" err="1" smtClean="0"/>
              <a:t>Cognola</a:t>
            </a:r>
            <a:r>
              <a:rPr lang="en-US" sz="1600" dirty="0" smtClean="0"/>
              <a:t/>
            </a:r>
            <a:br>
              <a:rPr lang="en-US" sz="1600" dirty="0" smtClean="0"/>
            </a:br>
            <a:r>
              <a:rPr lang="en-US" sz="1500" dirty="0" smtClean="0"/>
              <a:t>Discourse-</a:t>
            </a:r>
            <a:r>
              <a:rPr lang="en-US" sz="1500" dirty="0" err="1" smtClean="0"/>
              <a:t>configurationality</a:t>
            </a:r>
            <a:r>
              <a:rPr lang="en-US" sz="1500" dirty="0" smtClean="0"/>
              <a:t> as an effect of the V2 parameter: the case of </a:t>
            </a:r>
            <a:r>
              <a:rPr lang="en-US" sz="1500" dirty="0" err="1" smtClean="0"/>
              <a:t>Mocheno</a:t>
            </a:r>
            <a:endParaRPr lang="en-US" sz="1500" dirty="0" smtClean="0"/>
          </a:p>
          <a:p>
            <a:pPr>
              <a:spcBef>
                <a:spcPts val="0"/>
              </a:spcBef>
              <a:buNone/>
              <a:tabLst>
                <a:tab pos="895350" algn="l"/>
              </a:tabLst>
            </a:pPr>
            <a:r>
              <a:rPr lang="en-US" sz="1600" dirty="0" smtClean="0"/>
              <a:t>12-12.30	</a:t>
            </a:r>
            <a:r>
              <a:rPr lang="en-US" sz="1600" b="1" dirty="0" smtClean="0"/>
              <a:t>Victor Pan </a:t>
            </a:r>
            <a:r>
              <a:rPr lang="en-US" sz="1600" dirty="0" smtClean="0"/>
              <a:t/>
            </a:r>
            <a:br>
              <a:rPr lang="en-US" sz="1600" dirty="0" smtClean="0"/>
            </a:br>
            <a:r>
              <a:rPr lang="en-US" sz="1600" dirty="0" smtClean="0"/>
              <a:t>	</a:t>
            </a:r>
            <a:r>
              <a:rPr lang="en-US" sz="1500" dirty="0" smtClean="0"/>
              <a:t>Syntactic representation of Discourse-</a:t>
            </a:r>
            <a:r>
              <a:rPr lang="en-US" sz="1500" dirty="0" err="1" smtClean="0"/>
              <a:t>configurationality</a:t>
            </a:r>
            <a:r>
              <a:rPr lang="en-US" sz="1500" dirty="0" smtClean="0"/>
              <a:t> in Mandarin</a:t>
            </a:r>
          </a:p>
          <a:p>
            <a:pPr>
              <a:spcBef>
                <a:spcPts val="0"/>
              </a:spcBef>
              <a:buNone/>
              <a:tabLst>
                <a:tab pos="895350" algn="l"/>
              </a:tabLst>
            </a:pPr>
            <a:r>
              <a:rPr lang="en-US" sz="1600" dirty="0" smtClean="0"/>
              <a:t>12.30-13	</a:t>
            </a:r>
            <a:r>
              <a:rPr lang="en-US" sz="1600" b="1" dirty="0" smtClean="0"/>
              <a:t>Nadia </a:t>
            </a:r>
            <a:r>
              <a:rPr lang="en-US" sz="1600" b="1" dirty="0" err="1" smtClean="0"/>
              <a:t>Varley</a:t>
            </a:r>
            <a:r>
              <a:rPr lang="en-US" sz="1600" b="1" dirty="0" smtClean="0"/>
              <a:t> </a:t>
            </a:r>
            <a:r>
              <a:rPr lang="en-US" sz="1600" dirty="0" smtClean="0"/>
              <a:t/>
            </a:r>
            <a:br>
              <a:rPr lang="en-US" sz="1600" dirty="0" smtClean="0"/>
            </a:br>
            <a:r>
              <a:rPr lang="en-US" sz="1600" dirty="0" smtClean="0"/>
              <a:t>	</a:t>
            </a:r>
            <a:r>
              <a:rPr lang="en-US" sz="1500" dirty="0" smtClean="0"/>
              <a:t>Towards a unifying syntactic account of </a:t>
            </a:r>
            <a:r>
              <a:rPr lang="en-US" sz="1500" dirty="0" err="1" smtClean="0"/>
              <a:t>logophoricity</a:t>
            </a:r>
            <a:r>
              <a:rPr lang="en-US" sz="1500" dirty="0" smtClean="0"/>
              <a:t>, </a:t>
            </a:r>
            <a:r>
              <a:rPr lang="en-US" sz="1500" dirty="0" err="1" smtClean="0"/>
              <a:t>evidentiality</a:t>
            </a:r>
            <a:r>
              <a:rPr lang="en-US" sz="1500" dirty="0" smtClean="0"/>
              <a:t>, TNS and agreement</a:t>
            </a:r>
          </a:p>
          <a:p>
            <a:pPr>
              <a:spcBef>
                <a:spcPts val="0"/>
              </a:spcBef>
              <a:buNone/>
              <a:tabLst>
                <a:tab pos="895350" algn="l"/>
              </a:tabLst>
            </a:pPr>
            <a:r>
              <a:rPr lang="en-US" sz="1600" dirty="0" smtClean="0"/>
              <a:t>lunch</a:t>
            </a:r>
          </a:p>
          <a:p>
            <a:pPr>
              <a:spcBef>
                <a:spcPts val="0"/>
              </a:spcBef>
              <a:buNone/>
              <a:tabLst>
                <a:tab pos="895350" algn="l"/>
              </a:tabLst>
            </a:pPr>
            <a:r>
              <a:rPr lang="en-US" sz="1600" dirty="0" smtClean="0"/>
              <a:t>14.30-15	</a:t>
            </a:r>
            <a:r>
              <a:rPr lang="en-US" sz="1600" b="1" dirty="0" smtClean="0"/>
              <a:t>Lutz Marten</a:t>
            </a:r>
            <a:r>
              <a:rPr lang="en-US" sz="1600" dirty="0" smtClean="0"/>
              <a:t/>
            </a:r>
            <a:br>
              <a:rPr lang="en-US" sz="1600" dirty="0" smtClean="0"/>
            </a:br>
            <a:r>
              <a:rPr lang="en-US" sz="1600" dirty="0" smtClean="0"/>
              <a:t>	</a:t>
            </a:r>
            <a:r>
              <a:rPr lang="en-US" sz="1500" dirty="0" smtClean="0"/>
              <a:t>Variation in Bantu subject inversion constructions</a:t>
            </a:r>
          </a:p>
          <a:p>
            <a:pPr>
              <a:spcBef>
                <a:spcPts val="0"/>
              </a:spcBef>
              <a:buNone/>
              <a:tabLst>
                <a:tab pos="895350" algn="l"/>
              </a:tabLst>
            </a:pPr>
            <a:r>
              <a:rPr lang="en-US" sz="1600" dirty="0" smtClean="0"/>
              <a:t>15-15.30	</a:t>
            </a:r>
            <a:r>
              <a:rPr lang="en-US" sz="1600" b="1" dirty="0" err="1" smtClean="0"/>
              <a:t>Jenneke</a:t>
            </a:r>
            <a:r>
              <a:rPr lang="en-US" sz="1600" b="1" dirty="0" smtClean="0"/>
              <a:t> van </a:t>
            </a:r>
            <a:r>
              <a:rPr lang="en-US" sz="1600" b="1" dirty="0" err="1" smtClean="0"/>
              <a:t>der</a:t>
            </a:r>
            <a:r>
              <a:rPr lang="en-US" sz="1600" b="1" dirty="0" smtClean="0"/>
              <a:t> </a:t>
            </a:r>
            <a:r>
              <a:rPr lang="en-US" sz="1600" b="1" dirty="0" err="1" smtClean="0"/>
              <a:t>Wal</a:t>
            </a:r>
            <a:r>
              <a:rPr lang="en-US" sz="1600" dirty="0" smtClean="0"/>
              <a:t/>
            </a:r>
            <a:br>
              <a:rPr lang="en-US" sz="1600" dirty="0" smtClean="0"/>
            </a:br>
            <a:r>
              <a:rPr lang="en-US" sz="1600" dirty="0" smtClean="0"/>
              <a:t>	</a:t>
            </a:r>
            <a:r>
              <a:rPr lang="en-US" sz="1500" dirty="0" smtClean="0"/>
              <a:t>Why does focus want to be adjacent to the verb?</a:t>
            </a:r>
          </a:p>
          <a:p>
            <a:pPr>
              <a:spcBef>
                <a:spcPts val="0"/>
              </a:spcBef>
              <a:buNone/>
              <a:tabLst>
                <a:tab pos="895350" algn="l"/>
              </a:tabLst>
            </a:pPr>
            <a:r>
              <a:rPr lang="en-US" sz="1600" dirty="0" smtClean="0"/>
              <a:t>15.30-16	</a:t>
            </a:r>
            <a:r>
              <a:rPr lang="en-US" sz="1600" b="1" dirty="0" err="1" smtClean="0"/>
              <a:t>Guglielmo</a:t>
            </a:r>
            <a:r>
              <a:rPr lang="en-US" sz="1600" b="1" dirty="0" smtClean="0"/>
              <a:t> Cinque</a:t>
            </a:r>
            <a:r>
              <a:rPr lang="en-US" sz="1600" dirty="0" smtClean="0"/>
              <a:t/>
            </a:r>
            <a:br>
              <a:rPr lang="en-US" sz="1600" dirty="0" smtClean="0"/>
            </a:br>
            <a:r>
              <a:rPr lang="en-US" sz="1600" dirty="0" smtClean="0"/>
              <a:t>	</a:t>
            </a:r>
            <a:r>
              <a:rPr lang="en-US" sz="1500" dirty="0" smtClean="0"/>
              <a:t>discussion</a:t>
            </a:r>
            <a:r>
              <a:rPr lang="en-US" sz="1600" dirty="0" smtClean="0"/>
              <a:t/>
            </a:r>
            <a:br>
              <a:rPr lang="en-US" sz="1600" dirty="0" smtClean="0"/>
            </a:br>
            <a:endParaRPr lang="en-US" sz="1600" dirty="0" smtClean="0"/>
          </a:p>
          <a:p>
            <a:pPr>
              <a:spcBef>
                <a:spcPts val="0"/>
              </a:spcBef>
              <a:buNone/>
              <a:tabLst>
                <a:tab pos="895350" algn="l"/>
              </a:tabLst>
            </a:pPr>
            <a:r>
              <a:rPr lang="en-US" sz="1600" i="1" dirty="0" smtClean="0"/>
              <a:t>Thursday 30 August</a:t>
            </a:r>
            <a:endParaRPr lang="en-US" sz="1600" dirty="0" smtClean="0"/>
          </a:p>
          <a:p>
            <a:pPr>
              <a:spcBef>
                <a:spcPts val="0"/>
              </a:spcBef>
              <a:buNone/>
              <a:tabLst>
                <a:tab pos="895350" algn="l"/>
              </a:tabLst>
            </a:pPr>
            <a:r>
              <a:rPr lang="en-US" sz="1600" dirty="0" smtClean="0"/>
              <a:t>9-9.30  	</a:t>
            </a:r>
            <a:r>
              <a:rPr lang="en-US" sz="1600" b="1" dirty="0" smtClean="0"/>
              <a:t>George </a:t>
            </a:r>
            <a:r>
              <a:rPr lang="en-US" sz="1600" b="1" dirty="0" err="1" smtClean="0"/>
              <a:t>Walkden</a:t>
            </a:r>
            <a:r>
              <a:rPr lang="en-US" sz="1600" dirty="0" smtClean="0"/>
              <a:t/>
            </a:r>
            <a:br>
              <a:rPr lang="en-US" sz="1600" dirty="0" smtClean="0"/>
            </a:br>
            <a:r>
              <a:rPr lang="en-US" sz="1600" dirty="0" smtClean="0"/>
              <a:t>	</a:t>
            </a:r>
            <a:r>
              <a:rPr lang="en-US" sz="1500" dirty="0" smtClean="0"/>
              <a:t>Object position and Heavy NP Shift in Old Saxon and beyond</a:t>
            </a:r>
          </a:p>
          <a:p>
            <a:pPr>
              <a:spcBef>
                <a:spcPts val="0"/>
              </a:spcBef>
              <a:buNone/>
              <a:tabLst>
                <a:tab pos="895350" algn="l"/>
              </a:tabLst>
            </a:pPr>
            <a:r>
              <a:rPr lang="en-US" sz="1600" dirty="0" smtClean="0"/>
              <a:t>9.30-10	</a:t>
            </a:r>
            <a:r>
              <a:rPr lang="en-US" sz="1600" b="1" dirty="0" smtClean="0"/>
              <a:t>Nomi </a:t>
            </a:r>
            <a:r>
              <a:rPr lang="en-US" sz="1600" b="1" dirty="0" err="1" smtClean="0"/>
              <a:t>Erteschik-Shir</a:t>
            </a:r>
            <a:r>
              <a:rPr lang="en-US" sz="1600" dirty="0" smtClean="0"/>
              <a:t/>
            </a:r>
            <a:br>
              <a:rPr lang="en-US" sz="1600" dirty="0" smtClean="0"/>
            </a:br>
            <a:r>
              <a:rPr lang="en-US" sz="1600" dirty="0" smtClean="0"/>
              <a:t>	</a:t>
            </a:r>
            <a:r>
              <a:rPr lang="en-US" sz="1500" dirty="0" smtClean="0"/>
              <a:t>Optimal alignments of syntactic and information structure configurations: </a:t>
            </a:r>
            <a:br>
              <a:rPr lang="en-US" sz="1500" dirty="0" smtClean="0"/>
            </a:br>
            <a:r>
              <a:rPr lang="en-US" sz="1500" dirty="0" smtClean="0"/>
              <a:t>	variation in superiority effects</a:t>
            </a:r>
          </a:p>
          <a:p>
            <a:pPr>
              <a:spcBef>
                <a:spcPts val="0"/>
              </a:spcBef>
              <a:buNone/>
              <a:tabLst>
                <a:tab pos="895350" algn="l"/>
              </a:tabLst>
            </a:pPr>
            <a:r>
              <a:rPr lang="en-US" sz="1600" dirty="0"/>
              <a:t>10-10.30	Discussion</a:t>
            </a:r>
          </a:p>
        </p:txBody>
      </p:sp>
    </p:spTree>
    <p:extLst>
      <p:ext uri="{BB962C8B-B14F-4D97-AF65-F5344CB8AC3E}">
        <p14:creationId xmlns:p14="http://schemas.microsoft.com/office/powerpoint/2010/main" val="10071211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066"/>
            <a:ext cx="8229600" cy="6367810"/>
          </a:xfrm>
        </p:spPr>
        <p:txBody>
          <a:bodyPr>
            <a:normAutofit fontScale="40000" lnSpcReduction="20000"/>
          </a:bodyPr>
          <a:lstStyle/>
          <a:p>
            <a:pPr marL="0" indent="0">
              <a:buNone/>
            </a:pPr>
            <a:r>
              <a:rPr lang="en-US" b="1"/>
              <a:t>References</a:t>
            </a:r>
          </a:p>
          <a:p>
            <a:r>
              <a:rPr lang="en-US"/>
              <a:t>Baker, Mark. 1996. The Polysynthesis Parameter. Oxford University Press, Oxford/New York.</a:t>
            </a:r>
          </a:p>
          <a:p>
            <a:r>
              <a:rPr lang="en-US" sz="3100"/>
              <a:t>Baker, Mark. 2001. The Natures of Non-Configurationality. In: Mark Baltin and Chris Collins (eds.), Handbook of Syntax. Blackwell, Oxford, 407-438. </a:t>
            </a:r>
          </a:p>
          <a:p>
            <a:r>
              <a:rPr lang="en-US" sz="3100"/>
              <a:t>Baker, Mark. 2008. The macroparameter in a microparametric world. In The Limits of Syntactic Variation, edited by Theresa Biberauer, 351-374. Amsterdam: John Benjamins.</a:t>
            </a:r>
          </a:p>
          <a:p>
            <a:r>
              <a:rPr lang="en-US" sz="3100"/>
              <a:t>Belletti, Adriana. 2001. Inversion as focalization. In Subject inversion in Romance and the theory of universal grammar, edited by A. Hulk and J. Y. Pollock, 60-90. New York: Oxford University Press.</a:t>
            </a:r>
          </a:p>
          <a:p>
            <a:r>
              <a:rPr lang="en-US" sz="3100"/>
              <a:t>Belletti, Adriana. 2004. Aspects of the low IP area. In The Structure of CP and IP, edited by Luigi Rizzi, 16-51. Oxford: Oxford University Press.</a:t>
            </a:r>
          </a:p>
          <a:p>
            <a:r>
              <a:rPr lang="en-US" sz="3100"/>
              <a:t>Berwick, Robert, and Noam Chomsky. 2011. Biolinguistics: The current state of its evolution and development. </a:t>
            </a:r>
            <a:r>
              <a:rPr lang="en-GB" sz="3100"/>
              <a:t>In Biolinguistic investigations, edited by Anna M. Di Sciullo and Cedric Boeckx, 19–41. Oxford: </a:t>
            </a:r>
            <a:r>
              <a:rPr lang="it-IT" sz="3100"/>
              <a:t>Oxford University Press.</a:t>
            </a:r>
            <a:endParaRPr lang="en-US" sz="3100"/>
          </a:p>
          <a:p>
            <a:r>
              <a:rPr lang="en-US" sz="3100"/>
              <a:t>Chomsky, Noam. 1981. Lectures on Government and Binding. Dordrecht: Foris.</a:t>
            </a:r>
          </a:p>
          <a:p>
            <a:r>
              <a:rPr lang="en-US" sz="3100"/>
              <a:t>Cinque, Guglielmo. 1999. Adverbs and Functional Heads: a Cross-Linguistic Perspective. </a:t>
            </a:r>
            <a:r>
              <a:rPr lang="en-GB" sz="3100"/>
              <a:t>Oxford: Oxford University Press. </a:t>
            </a:r>
            <a:endParaRPr lang="en-US" sz="3100"/>
          </a:p>
          <a:p>
            <a:r>
              <a:rPr lang="en-GB" sz="3100"/>
              <a:t>É. Kiss, Katalin</a:t>
            </a:r>
            <a:r>
              <a:rPr lang="en-US" sz="3100"/>
              <a:t>, ed. 1995. Discourse Configurational Languages. New York: Oxford University Press.</a:t>
            </a:r>
          </a:p>
          <a:p>
            <a:r>
              <a:rPr lang="en-US" sz="3100"/>
              <a:t>É. Kiss, Katalin. 2001. Discourse configurationality. In Martin Haspelmath and Ekkehard König (eds), Sprachtypologie und sprachliche Universalien. Ein internationales Handbuch, 1442-1452. Berlin: Mouton de Gruyter.</a:t>
            </a:r>
          </a:p>
          <a:p>
            <a:r>
              <a:rPr lang="en-US" sz="3100"/>
              <a:t>Fanselow, Gisbert. 2006. On pure syntax (uncontamined by information structure). In: Brandt, P., Fuss, E. (Eds.), Form, Structure and Grammar. Akademie Verlag, Berlin, pp. 137–158.</a:t>
            </a:r>
          </a:p>
          <a:p>
            <a:r>
              <a:rPr lang="en-US" sz="3100"/>
              <a:t>Frascarelli, Mara, and Roland Hinterhölzl. 2007. Types of topics in German and Italian. In: Susanne Winkler, Kerstin Schwabe (Eds), On Information Structure, Meaning and Form. John Benjamins, Amsterdam/Philadelphia, pp. 87–116.</a:t>
            </a:r>
          </a:p>
          <a:p>
            <a:r>
              <a:rPr lang="en-US" sz="3100"/>
              <a:t>Hale, Kenneth. 1983. Warlpiri and the grammar of non-configurational languages. Natural Language and Linguistic Theory 1:5-47.</a:t>
            </a:r>
          </a:p>
          <a:p>
            <a:r>
              <a:rPr lang="en-US" sz="3100"/>
              <a:t>Hale, Kenneth. 1989. ‘On Nonconﬁgurational Structures’, in L. Marácz and P. Muysken (1989), pp. 293–300.</a:t>
            </a:r>
          </a:p>
          <a:p>
            <a:r>
              <a:rPr lang="en-US" sz="3100"/>
              <a:t>Jackendoff, Ray. 1972. Semantic Interpretation in Generative Grammar. MIT Press, Cambridge, MA.</a:t>
            </a:r>
            <a:br>
              <a:rPr lang="en-US" sz="3100"/>
            </a:br>
            <a:r>
              <a:rPr lang="en-US" sz="3100"/>
              <a:t>Li, Charles N., and Sandra A. Thompson. 1976. Subject and topic: a new typology of language. In Subject and Topic, edited by Charles Li, 457-490. New York: Academic Press.</a:t>
            </a:r>
          </a:p>
          <a:p>
            <a:r>
              <a:rPr lang="en-US" sz="3100"/>
              <a:t>Jelinek, Eloise. 1984. ‘Empty categories, case and configurationality’. Natural Language and Linguistic Theory 2, 39 -76.</a:t>
            </a:r>
          </a:p>
          <a:p>
            <a:r>
              <a:rPr lang="en-US" sz="3100"/>
              <a:t>Neeleman, Ad &amp; Hans van de Koot. 2008. Dutch scrambling and the nature of discourse templates. Journal of Comparative Germanic Linguistics 11. 137–189. </a:t>
            </a:r>
          </a:p>
          <a:p>
            <a:r>
              <a:rPr lang="en-US" sz="3100"/>
              <a:t>öhl, Peter. 2010. Formal and functional constraints on constituent order and their universality. In Carsten Breul (ed), comparative and contrastive studies of information structure.Amsterdam: John Benjamins.</a:t>
            </a:r>
          </a:p>
          <a:p>
            <a:r>
              <a:rPr lang="en-US" sz="3100"/>
              <a:t>Pensalfini, Rob. 2004. Towards a typology of configurationality. NLLT 22: 359-408.</a:t>
            </a:r>
          </a:p>
          <a:p>
            <a:r>
              <a:rPr lang="en-US" sz="3100"/>
              <a:t>Rizzi, Luigi. 1997. The Fine Structure of the Left Periphery. In Elements of Grammar, edited by Liliane Haegeman, 281-337. Kluwer, Dordrecht.</a:t>
            </a:r>
          </a:p>
          <a:p>
            <a:r>
              <a:rPr lang="en-US" sz="3100"/>
              <a:t>Rizzi, Luigi. 2004. Locality and Left Periphery. In Structures and Beyond: The Cartography of Syntactic Structures, volume 3, edited by Adriana Belletti, 223-251. New York: Oxford University Press.</a:t>
            </a:r>
          </a:p>
          <a:p>
            <a:endParaRPr lang="en-US" sz="3100"/>
          </a:p>
        </p:txBody>
      </p:sp>
    </p:spTree>
    <p:extLst>
      <p:ext uri="{BB962C8B-B14F-4D97-AF65-F5344CB8AC3E}">
        <p14:creationId xmlns:p14="http://schemas.microsoft.com/office/powerpoint/2010/main" val="240518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3" name="Content Placeholder 2"/>
          <p:cNvSpPr>
            <a:spLocks noGrp="1"/>
          </p:cNvSpPr>
          <p:nvPr>
            <p:ph idx="1"/>
          </p:nvPr>
        </p:nvSpPr>
        <p:spPr/>
        <p:txBody>
          <a:bodyPr>
            <a:normAutofit lnSpcReduction="10000"/>
          </a:bodyPr>
          <a:lstStyle/>
          <a:p>
            <a:r>
              <a:rPr lang="en-US" dirty="0" err="1"/>
              <a:t>Configurationality</a:t>
            </a:r>
            <a:endParaRPr lang="en-US" dirty="0"/>
          </a:p>
          <a:p>
            <a:pPr lvl="1"/>
            <a:r>
              <a:rPr lang="en-US" dirty="0"/>
              <a:t>non-</a:t>
            </a:r>
            <a:r>
              <a:rPr lang="en-US" dirty="0" err="1"/>
              <a:t>configurationality</a:t>
            </a:r>
            <a:endParaRPr lang="en-US" dirty="0"/>
          </a:p>
          <a:p>
            <a:pPr lvl="1"/>
            <a:r>
              <a:rPr lang="en-US" dirty="0"/>
              <a:t>discourse </a:t>
            </a:r>
            <a:r>
              <a:rPr lang="en-US" dirty="0" err="1"/>
              <a:t>configurationality</a:t>
            </a:r>
            <a:endParaRPr lang="en-US" dirty="0" smtClean="0"/>
          </a:p>
          <a:p>
            <a:r>
              <a:rPr lang="en-US" dirty="0" smtClean="0"/>
              <a:t>Cartography</a:t>
            </a:r>
          </a:p>
          <a:p>
            <a:r>
              <a:rPr lang="en-US" dirty="0" smtClean="0"/>
              <a:t>Alternatives to cartography</a:t>
            </a:r>
          </a:p>
          <a:p>
            <a:r>
              <a:rPr lang="en-US" dirty="0" smtClean="0"/>
              <a:t>Features</a:t>
            </a:r>
          </a:p>
          <a:p>
            <a:r>
              <a:rPr lang="en-US" dirty="0" err="1" smtClean="0"/>
              <a:t>ReCoS</a:t>
            </a:r>
            <a:endParaRPr lang="en-US" dirty="0" smtClean="0"/>
          </a:p>
          <a:p>
            <a:r>
              <a:rPr lang="en-US" dirty="0" err="1" smtClean="0"/>
              <a:t>Programme workshop</a:t>
            </a:r>
            <a:endParaRPr lang="en-US" dirty="0"/>
          </a:p>
        </p:txBody>
      </p:sp>
    </p:spTree>
    <p:extLst>
      <p:ext uri="{BB962C8B-B14F-4D97-AF65-F5344CB8AC3E}">
        <p14:creationId xmlns:p14="http://schemas.microsoft.com/office/powerpoint/2010/main" val="2099535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Configurationality</a:t>
            </a:r>
          </a:p>
        </p:txBody>
      </p:sp>
      <p:pic>
        <p:nvPicPr>
          <p:cNvPr id="4" name="Content Placeholder 3"/>
          <p:cNvPicPr>
            <a:picLocks noGrp="1" noChangeAspect="1"/>
          </p:cNvPicPr>
          <p:nvPr>
            <p:ph idx="1"/>
          </p:nvPr>
        </p:nvPicPr>
        <p:blipFill rotWithShape="1">
          <a:blip r:embed="rId2"/>
          <a:srcRect l="-404" r="-32"/>
          <a:stretch/>
        </p:blipFill>
        <p:spPr>
          <a:xfrm>
            <a:off x="771075" y="1966342"/>
            <a:ext cx="3638151" cy="3537221"/>
          </a:xfrm>
          <a:ln>
            <a:solidFill>
              <a:schemeClr val="bg1">
                <a:lumMod val="85000"/>
              </a:schemeClr>
            </a:solidFill>
          </a:ln>
        </p:spPr>
      </p:pic>
      <p:pic>
        <p:nvPicPr>
          <p:cNvPr id="5" name="Picture 4"/>
          <p:cNvPicPr>
            <a:picLocks noChangeAspect="1"/>
          </p:cNvPicPr>
          <p:nvPr/>
        </p:nvPicPr>
        <p:blipFill>
          <a:blip r:embed="rId3"/>
          <a:stretch>
            <a:fillRect/>
          </a:stretch>
        </p:blipFill>
        <p:spPr>
          <a:xfrm>
            <a:off x="4939355" y="2562990"/>
            <a:ext cx="3747445" cy="3034790"/>
          </a:xfrm>
          <a:prstGeom prst="rect">
            <a:avLst/>
          </a:prstGeom>
          <a:ln>
            <a:solidFill>
              <a:schemeClr val="bg1">
                <a:lumMod val="85000"/>
              </a:schemeClr>
            </a:solidFill>
          </a:ln>
        </p:spPr>
      </p:pic>
      <p:sp>
        <p:nvSpPr>
          <p:cNvPr id="6" name="TextBox 5"/>
          <p:cNvSpPr txBox="1"/>
          <p:nvPr/>
        </p:nvSpPr>
        <p:spPr>
          <a:xfrm>
            <a:off x="972462" y="5778169"/>
            <a:ext cx="5697481" cy="646331"/>
          </a:xfrm>
          <a:prstGeom prst="rect">
            <a:avLst/>
          </a:prstGeom>
          <a:noFill/>
        </p:spPr>
        <p:txBody>
          <a:bodyPr wrap="square" rtlCol="0">
            <a:spAutoFit/>
          </a:bodyPr>
          <a:lstStyle/>
          <a:p>
            <a:r>
              <a:rPr lang="en-US"/>
              <a:t>Cartoon Theories of Linguistics</a:t>
            </a:r>
            <a:br>
              <a:rPr lang="en-US"/>
            </a:br>
            <a:r>
              <a:rPr lang="en-US"/>
              <a:t>(Speculative Grammarian at http://specgram.com)</a:t>
            </a:r>
          </a:p>
        </p:txBody>
      </p:sp>
    </p:spTree>
    <p:extLst>
      <p:ext uri="{BB962C8B-B14F-4D97-AF65-F5344CB8AC3E}">
        <p14:creationId xmlns:p14="http://schemas.microsoft.com/office/powerpoint/2010/main" val="4211749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Non-Configurationality</a:t>
            </a:r>
          </a:p>
        </p:txBody>
      </p:sp>
      <p:sp>
        <p:nvSpPr>
          <p:cNvPr id="3" name="Content Placeholder 2"/>
          <p:cNvSpPr>
            <a:spLocks noGrp="1"/>
          </p:cNvSpPr>
          <p:nvPr>
            <p:ph idx="1"/>
          </p:nvPr>
        </p:nvSpPr>
        <p:spPr>
          <a:xfrm>
            <a:off x="4278830" y="1600200"/>
            <a:ext cx="4407969" cy="4525963"/>
          </a:xfrm>
        </p:spPr>
        <p:txBody>
          <a:bodyPr/>
          <a:lstStyle/>
          <a:p>
            <a:pPr marL="0" indent="0">
              <a:buNone/>
            </a:pPr>
            <a:r>
              <a:rPr lang="en-US"/>
              <a:t>Ken Hale (1983)</a:t>
            </a:r>
          </a:p>
          <a:p>
            <a:pPr marL="514350" indent="-514350">
              <a:buAutoNum type="arabicPeriod"/>
            </a:pPr>
            <a:r>
              <a:rPr lang="en-US"/>
              <a:t>Characteristics</a:t>
            </a:r>
          </a:p>
          <a:p>
            <a:pPr marL="914400" lvl="1" indent="-514350"/>
            <a:r>
              <a:rPr lang="en-US"/>
              <a:t>free word order</a:t>
            </a:r>
          </a:p>
          <a:p>
            <a:pPr marL="914400" lvl="1" indent="-514350"/>
            <a:r>
              <a:rPr lang="en-US"/>
              <a:t>pro-drop</a:t>
            </a:r>
          </a:p>
          <a:p>
            <a:pPr marL="914400" lvl="1" indent="-514350"/>
            <a:r>
              <a:rPr lang="en-US"/>
              <a:t>discontinuous NPs</a:t>
            </a:r>
          </a:p>
          <a:p>
            <a:pPr marL="914400" lvl="1" indent="-514350"/>
            <a:r>
              <a:rPr lang="en-US"/>
              <a:t>(case marking)</a:t>
            </a:r>
          </a:p>
        </p:txBody>
      </p:sp>
      <p:pic>
        <p:nvPicPr>
          <p:cNvPr id="5" name="Picture 4"/>
          <p:cNvPicPr>
            <a:picLocks noChangeAspect="1"/>
          </p:cNvPicPr>
          <p:nvPr/>
        </p:nvPicPr>
        <p:blipFill>
          <a:blip r:embed="rId3"/>
          <a:stretch>
            <a:fillRect/>
          </a:stretch>
        </p:blipFill>
        <p:spPr>
          <a:xfrm>
            <a:off x="342400" y="1910799"/>
            <a:ext cx="3489787" cy="3489787"/>
          </a:xfrm>
          <a:prstGeom prst="rect">
            <a:avLst/>
          </a:prstGeom>
        </p:spPr>
      </p:pic>
    </p:spTree>
    <p:extLst>
      <p:ext uri="{BB962C8B-B14F-4D97-AF65-F5344CB8AC3E}">
        <p14:creationId xmlns:p14="http://schemas.microsoft.com/office/powerpoint/2010/main" val="23228436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Non-Configurationality</a:t>
            </a:r>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a:t>Grammatical functions (not) distinctively encoded by phrase structure</a:t>
            </a:r>
            <a:br>
              <a:rPr lang="en-US"/>
            </a:br>
            <a:r>
              <a:rPr lang="en-US"/>
              <a:t>(Bresnan &amp; Mchombo 1987, Baker 2001)</a:t>
            </a:r>
          </a:p>
          <a:p>
            <a:pPr marL="514350" indent="-514350">
              <a:buFont typeface="+mj-lt"/>
              <a:buAutoNum type="arabicPeriod" startAt="2"/>
            </a:pPr>
            <a:r>
              <a:rPr lang="en-US"/>
              <a:t>Flat structure; no VP node</a:t>
            </a:r>
          </a:p>
          <a:p>
            <a:pPr marL="0" indent="0">
              <a:buNone/>
            </a:pPr>
            <a:endParaRPr lang="en-US"/>
          </a:p>
          <a:p>
            <a:pPr marL="0" indent="0">
              <a:buNone/>
            </a:pPr>
            <a:endParaRPr lang="en-US"/>
          </a:p>
          <a:p>
            <a:pPr marL="0" indent="0">
              <a:buNone/>
            </a:pPr>
            <a:endParaRPr lang="en-US"/>
          </a:p>
          <a:p>
            <a:pPr marL="0" indent="0">
              <a:buNone/>
            </a:pPr>
            <a:r>
              <a:rPr lang="en-US"/>
              <a:t>--&gt; No configuration?!</a:t>
            </a:r>
          </a:p>
        </p:txBody>
      </p:sp>
      <p:grpSp>
        <p:nvGrpSpPr>
          <p:cNvPr id="4" name="Group 3"/>
          <p:cNvGrpSpPr/>
          <p:nvPr/>
        </p:nvGrpSpPr>
        <p:grpSpPr>
          <a:xfrm>
            <a:off x="5502988" y="3982974"/>
            <a:ext cx="2551282" cy="1165722"/>
            <a:chOff x="5231462" y="2187742"/>
            <a:chExt cx="2822808" cy="1346457"/>
          </a:xfrm>
        </p:grpSpPr>
        <p:cxnSp>
          <p:nvCxnSpPr>
            <p:cNvPr id="5" name="Straight Connector 4"/>
            <p:cNvCxnSpPr/>
            <p:nvPr/>
          </p:nvCxnSpPr>
          <p:spPr>
            <a:xfrm rot="10800000" flipV="1">
              <a:off x="5698189" y="2187742"/>
              <a:ext cx="546100" cy="3429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244289" y="2187742"/>
              <a:ext cx="508000" cy="3429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856940" y="3159233"/>
              <a:ext cx="736600" cy="369332"/>
            </a:xfrm>
            <a:prstGeom prst="rect">
              <a:avLst/>
            </a:prstGeom>
            <a:noFill/>
          </p:spPr>
          <p:txBody>
            <a:bodyPr wrap="square" rtlCol="0">
              <a:spAutoFit/>
            </a:bodyPr>
            <a:lstStyle/>
            <a:p>
              <a:r>
                <a:rPr lang="en-US"/>
                <a:t>verb</a:t>
              </a:r>
            </a:p>
          </p:txBody>
        </p:sp>
        <p:sp>
          <p:nvSpPr>
            <p:cNvPr id="8" name="TextBox 7"/>
            <p:cNvSpPr txBox="1"/>
            <p:nvPr/>
          </p:nvSpPr>
          <p:spPr>
            <a:xfrm>
              <a:off x="6641822" y="2473433"/>
              <a:ext cx="533400" cy="369332"/>
            </a:xfrm>
            <a:prstGeom prst="rect">
              <a:avLst/>
            </a:prstGeom>
            <a:noFill/>
          </p:spPr>
          <p:txBody>
            <a:bodyPr wrap="square" rtlCol="0">
              <a:spAutoFit/>
            </a:bodyPr>
            <a:lstStyle/>
            <a:p>
              <a:r>
                <a:rPr lang="en-US"/>
                <a:t>VP</a:t>
              </a:r>
            </a:p>
          </p:txBody>
        </p:sp>
        <p:sp>
          <p:nvSpPr>
            <p:cNvPr id="9" name="TextBox 8"/>
            <p:cNvSpPr txBox="1"/>
            <p:nvPr/>
          </p:nvSpPr>
          <p:spPr>
            <a:xfrm>
              <a:off x="5231462" y="2473433"/>
              <a:ext cx="1012827" cy="426594"/>
            </a:xfrm>
            <a:prstGeom prst="rect">
              <a:avLst/>
            </a:prstGeom>
            <a:noFill/>
          </p:spPr>
          <p:txBody>
            <a:bodyPr wrap="square" rtlCol="0">
              <a:spAutoFit/>
            </a:bodyPr>
            <a:lstStyle/>
            <a:p>
              <a:r>
                <a:rPr lang="en-US"/>
                <a:t>subject</a:t>
              </a:r>
            </a:p>
          </p:txBody>
        </p:sp>
        <p:sp>
          <p:nvSpPr>
            <p:cNvPr id="10" name="TextBox 9"/>
            <p:cNvSpPr txBox="1"/>
            <p:nvPr/>
          </p:nvSpPr>
          <p:spPr>
            <a:xfrm>
              <a:off x="7119903" y="3164867"/>
              <a:ext cx="934367" cy="369332"/>
            </a:xfrm>
            <a:prstGeom prst="rect">
              <a:avLst/>
            </a:prstGeom>
            <a:noFill/>
          </p:spPr>
          <p:txBody>
            <a:bodyPr wrap="square" rtlCol="0">
              <a:spAutoFit/>
            </a:bodyPr>
            <a:lstStyle/>
            <a:p>
              <a:r>
                <a:rPr lang="en-US"/>
                <a:t>object</a:t>
              </a:r>
            </a:p>
          </p:txBody>
        </p:sp>
        <p:cxnSp>
          <p:nvCxnSpPr>
            <p:cNvPr id="11" name="Straight Connector 10"/>
            <p:cNvCxnSpPr/>
            <p:nvPr/>
          </p:nvCxnSpPr>
          <p:spPr>
            <a:xfrm rot="10800000" flipV="1">
              <a:off x="6372170" y="2843590"/>
              <a:ext cx="546100" cy="3429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918270" y="2843590"/>
              <a:ext cx="508000" cy="3429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1574099" y="4295149"/>
            <a:ext cx="2531845" cy="712233"/>
            <a:chOff x="1677068" y="2589116"/>
            <a:chExt cx="2531845" cy="712233"/>
          </a:xfrm>
        </p:grpSpPr>
        <p:cxnSp>
          <p:nvCxnSpPr>
            <p:cNvPr id="14" name="Straight Connector 13"/>
            <p:cNvCxnSpPr/>
            <p:nvPr/>
          </p:nvCxnSpPr>
          <p:spPr>
            <a:xfrm>
              <a:off x="2906246" y="2589116"/>
              <a:ext cx="0" cy="3429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flipV="1">
              <a:off x="2360146" y="2589116"/>
              <a:ext cx="546100" cy="3429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906246" y="2589116"/>
              <a:ext cx="508000" cy="3429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677068" y="2932017"/>
              <a:ext cx="933451" cy="369332"/>
            </a:xfrm>
            <a:prstGeom prst="rect">
              <a:avLst/>
            </a:prstGeom>
            <a:noFill/>
          </p:spPr>
          <p:txBody>
            <a:bodyPr wrap="square" rtlCol="0">
              <a:spAutoFit/>
            </a:bodyPr>
            <a:lstStyle/>
            <a:p>
              <a:r>
                <a:rPr lang="en-US"/>
                <a:t>subject</a:t>
              </a:r>
            </a:p>
          </p:txBody>
        </p:sp>
        <p:sp>
          <p:nvSpPr>
            <p:cNvPr id="18" name="TextBox 17"/>
            <p:cNvSpPr txBox="1"/>
            <p:nvPr/>
          </p:nvSpPr>
          <p:spPr>
            <a:xfrm>
              <a:off x="2537946" y="2932017"/>
              <a:ext cx="736600" cy="369332"/>
            </a:xfrm>
            <a:prstGeom prst="rect">
              <a:avLst/>
            </a:prstGeom>
            <a:noFill/>
          </p:spPr>
          <p:txBody>
            <a:bodyPr wrap="square" rtlCol="0">
              <a:spAutoFit/>
            </a:bodyPr>
            <a:lstStyle/>
            <a:p>
              <a:r>
                <a:rPr lang="en-US"/>
                <a:t>verb</a:t>
              </a:r>
            </a:p>
          </p:txBody>
        </p:sp>
        <p:sp>
          <p:nvSpPr>
            <p:cNvPr id="19" name="TextBox 18"/>
            <p:cNvSpPr txBox="1"/>
            <p:nvPr/>
          </p:nvSpPr>
          <p:spPr>
            <a:xfrm>
              <a:off x="3274546" y="2932017"/>
              <a:ext cx="934367" cy="369332"/>
            </a:xfrm>
            <a:prstGeom prst="rect">
              <a:avLst/>
            </a:prstGeom>
            <a:noFill/>
          </p:spPr>
          <p:txBody>
            <a:bodyPr wrap="square" rtlCol="0">
              <a:spAutoFit/>
            </a:bodyPr>
            <a:lstStyle/>
            <a:p>
              <a:r>
                <a:rPr lang="en-US"/>
                <a:t>object</a:t>
              </a:r>
            </a:p>
          </p:txBody>
        </p:sp>
      </p:grpSp>
    </p:spTree>
    <p:extLst>
      <p:ext uri="{BB962C8B-B14F-4D97-AF65-F5344CB8AC3E}">
        <p14:creationId xmlns:p14="http://schemas.microsoft.com/office/powerpoint/2010/main" val="3195777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Configurationality</a:t>
            </a:r>
          </a:p>
        </p:txBody>
      </p:sp>
      <p:sp>
        <p:nvSpPr>
          <p:cNvPr id="3" name="Content Placeholder 2"/>
          <p:cNvSpPr>
            <a:spLocks noGrp="1"/>
          </p:cNvSpPr>
          <p:nvPr>
            <p:ph idx="1"/>
          </p:nvPr>
        </p:nvSpPr>
        <p:spPr>
          <a:xfrm>
            <a:off x="752528" y="1819720"/>
            <a:ext cx="7934272" cy="4525963"/>
          </a:xfrm>
        </p:spPr>
        <p:txBody>
          <a:bodyPr>
            <a:normAutofit/>
          </a:bodyPr>
          <a:lstStyle/>
          <a:p>
            <a:pPr marL="0" indent="0">
              <a:buNone/>
            </a:pPr>
            <a:r>
              <a:rPr lang="en-GB"/>
              <a:t>Hale (1989:294)</a:t>
            </a:r>
          </a:p>
          <a:p>
            <a:pPr marL="0" indent="0">
              <a:buNone/>
            </a:pPr>
            <a:r>
              <a:rPr lang="en-GB"/>
              <a:t>“the term ‘configurationality’ </a:t>
            </a:r>
            <a:br>
              <a:rPr lang="en-GB"/>
            </a:br>
            <a:r>
              <a:rPr lang="en-GB"/>
              <a:t>is not a particularly appropriate one, </a:t>
            </a:r>
            <a:br>
              <a:rPr lang="en-GB"/>
            </a:br>
            <a:r>
              <a:rPr lang="en-GB"/>
              <a:t>since the notion ‘configuration’, </a:t>
            </a:r>
            <a:br>
              <a:rPr lang="en-GB"/>
            </a:br>
            <a:r>
              <a:rPr lang="en-GB"/>
              <a:t>in the sense of a hierarchical organisation of constituents, is essential to all languages.” </a:t>
            </a:r>
          </a:p>
        </p:txBody>
      </p:sp>
    </p:spTree>
    <p:extLst>
      <p:ext uri="{BB962C8B-B14F-4D97-AF65-F5344CB8AC3E}">
        <p14:creationId xmlns:p14="http://schemas.microsoft.com/office/powerpoint/2010/main" val="7586642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Non-Configurationality</a:t>
            </a:r>
          </a:p>
        </p:txBody>
      </p:sp>
      <p:sp>
        <p:nvSpPr>
          <p:cNvPr id="3" name="Content Placeholder 2"/>
          <p:cNvSpPr>
            <a:spLocks noGrp="1"/>
          </p:cNvSpPr>
          <p:nvPr>
            <p:ph idx="1"/>
          </p:nvPr>
        </p:nvSpPr>
        <p:spPr>
          <a:xfrm>
            <a:off x="457199" y="1417638"/>
            <a:ext cx="8443685" cy="5150023"/>
          </a:xfrm>
        </p:spPr>
        <p:txBody>
          <a:bodyPr>
            <a:normAutofit/>
          </a:bodyPr>
          <a:lstStyle/>
          <a:p>
            <a:pPr marL="720725" lvl="1" indent="-457200"/>
            <a:r>
              <a:rPr lang="en-US"/>
              <a:t>configuration only underlying, not surface</a:t>
            </a:r>
          </a:p>
          <a:p>
            <a:pPr marL="720725" lvl="1" indent="-457200"/>
            <a:r>
              <a:rPr lang="en-US"/>
              <a:t>morphology = arguments, NPs = adjuncts</a:t>
            </a:r>
            <a:br>
              <a:rPr lang="en-US"/>
            </a:br>
            <a:r>
              <a:rPr lang="en-US"/>
              <a:t>(Jelinek 1983, Baker 1996 ‘polysynthesis’)</a:t>
            </a:r>
          </a:p>
          <a:p>
            <a:pPr marL="720725" lvl="1" indent="-457200"/>
            <a:endParaRPr lang="en-US"/>
          </a:p>
          <a:p>
            <a:pPr marL="263525" lvl="1" indent="0">
              <a:buNone/>
            </a:pPr>
            <a:r>
              <a:rPr lang="en-US"/>
              <a:t>Phrase structure configuration</a:t>
            </a:r>
            <a:br>
              <a:rPr lang="en-US"/>
            </a:br>
            <a:r>
              <a:rPr lang="en-US"/>
              <a:t>	- constituency</a:t>
            </a:r>
            <a:br>
              <a:rPr lang="en-US"/>
            </a:br>
            <a:r>
              <a:rPr lang="en-US"/>
              <a:t>	- word order</a:t>
            </a:r>
          </a:p>
          <a:p>
            <a:pPr marL="263525" lvl="1" indent="0">
              <a:buNone/>
            </a:pPr>
            <a:endParaRPr lang="en-US"/>
          </a:p>
          <a:p>
            <a:pPr marL="0" indent="0">
              <a:buNone/>
            </a:pPr>
            <a:r>
              <a:rPr lang="en-US"/>
              <a:t>--&gt; so if not by grammatical functions, </a:t>
            </a:r>
            <a:br>
              <a:rPr lang="en-US"/>
            </a:br>
            <a:r>
              <a:rPr lang="en-US"/>
              <a:t>	what is the configuration determined by?</a:t>
            </a:r>
          </a:p>
        </p:txBody>
      </p:sp>
    </p:spTree>
    <p:extLst>
      <p:ext uri="{BB962C8B-B14F-4D97-AF65-F5344CB8AC3E}">
        <p14:creationId xmlns:p14="http://schemas.microsoft.com/office/powerpoint/2010/main" val="2589491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Discourse Configurationality</a:t>
            </a:r>
          </a:p>
        </p:txBody>
      </p:sp>
      <p:sp>
        <p:nvSpPr>
          <p:cNvPr id="3" name="Content Placeholder 2"/>
          <p:cNvSpPr>
            <a:spLocks noGrp="1"/>
          </p:cNvSpPr>
          <p:nvPr>
            <p:ph idx="1"/>
          </p:nvPr>
        </p:nvSpPr>
        <p:spPr>
          <a:xfrm>
            <a:off x="457200" y="1600201"/>
            <a:ext cx="8229600" cy="1844264"/>
          </a:xfrm>
        </p:spPr>
        <p:txBody>
          <a:bodyPr>
            <a:normAutofit/>
          </a:bodyPr>
          <a:lstStyle/>
          <a:p>
            <a:pPr marL="0" indent="0">
              <a:buNone/>
            </a:pPr>
            <a:r>
              <a:rPr lang="en-US"/>
              <a:t>Li and Thompson (1976)</a:t>
            </a:r>
          </a:p>
          <a:p>
            <a:pPr marL="0" indent="0">
              <a:buNone/>
            </a:pPr>
            <a:r>
              <a:rPr lang="en-US"/>
              <a:t>subject – predicate</a:t>
            </a:r>
          </a:p>
          <a:p>
            <a:pPr marL="0" indent="0">
              <a:buNone/>
              <a:tabLst>
                <a:tab pos="3763963" algn="l"/>
              </a:tabLst>
            </a:pPr>
            <a:r>
              <a:rPr lang="en-US"/>
              <a:t>	topic – comment!</a:t>
            </a:r>
          </a:p>
          <a:p>
            <a:pPr marL="0" indent="0">
              <a:buNone/>
              <a:tabLst>
                <a:tab pos="3763963" algn="l"/>
              </a:tabLst>
            </a:pPr>
            <a:endParaRPr lang="en-US"/>
          </a:p>
        </p:txBody>
      </p:sp>
      <p:sp>
        <p:nvSpPr>
          <p:cNvPr id="4" name="Freeform 3"/>
          <p:cNvSpPr/>
          <p:nvPr/>
        </p:nvSpPr>
        <p:spPr>
          <a:xfrm>
            <a:off x="526273" y="2425683"/>
            <a:ext cx="3786881" cy="423351"/>
          </a:xfrm>
          <a:custGeom>
            <a:avLst/>
            <a:gdLst>
              <a:gd name="connsiteX0" fmla="*/ 0 w 3786881"/>
              <a:gd name="connsiteY0" fmla="*/ 114419 h 423351"/>
              <a:gd name="connsiteX1" fmla="*/ 205933 w 3786881"/>
              <a:gd name="connsiteY1" fmla="*/ 91535 h 423351"/>
              <a:gd name="connsiteX2" fmla="*/ 240256 w 3786881"/>
              <a:gd name="connsiteY2" fmla="*/ 80093 h 423351"/>
              <a:gd name="connsiteX3" fmla="*/ 331781 w 3786881"/>
              <a:gd name="connsiteY3" fmla="*/ 57209 h 423351"/>
              <a:gd name="connsiteX4" fmla="*/ 457629 w 3786881"/>
              <a:gd name="connsiteY4" fmla="*/ 68651 h 423351"/>
              <a:gd name="connsiteX5" fmla="*/ 480511 w 3786881"/>
              <a:gd name="connsiteY5" fmla="*/ 137303 h 423351"/>
              <a:gd name="connsiteX6" fmla="*/ 560596 w 3786881"/>
              <a:gd name="connsiteY6" fmla="*/ 228838 h 423351"/>
              <a:gd name="connsiteX7" fmla="*/ 594918 w 3786881"/>
              <a:gd name="connsiteY7" fmla="*/ 240280 h 423351"/>
              <a:gd name="connsiteX8" fmla="*/ 686444 w 3786881"/>
              <a:gd name="connsiteY8" fmla="*/ 217396 h 423351"/>
              <a:gd name="connsiteX9" fmla="*/ 709325 w 3786881"/>
              <a:gd name="connsiteY9" fmla="*/ 183070 h 423351"/>
              <a:gd name="connsiteX10" fmla="*/ 777970 w 3786881"/>
              <a:gd name="connsiteY10" fmla="*/ 148744 h 423351"/>
              <a:gd name="connsiteX11" fmla="*/ 880936 w 3786881"/>
              <a:gd name="connsiteY11" fmla="*/ 91535 h 423351"/>
              <a:gd name="connsiteX12" fmla="*/ 1052547 w 3786881"/>
              <a:gd name="connsiteY12" fmla="*/ 125861 h 423351"/>
              <a:gd name="connsiteX13" fmla="*/ 1098310 w 3786881"/>
              <a:gd name="connsiteY13" fmla="*/ 148744 h 423351"/>
              <a:gd name="connsiteX14" fmla="*/ 1144073 w 3786881"/>
              <a:gd name="connsiteY14" fmla="*/ 183070 h 423351"/>
              <a:gd name="connsiteX15" fmla="*/ 1292802 w 3786881"/>
              <a:gd name="connsiteY15" fmla="*/ 217396 h 423351"/>
              <a:gd name="connsiteX16" fmla="*/ 1372887 w 3786881"/>
              <a:gd name="connsiteY16" fmla="*/ 183070 h 423351"/>
              <a:gd name="connsiteX17" fmla="*/ 1407210 w 3786881"/>
              <a:gd name="connsiteY17" fmla="*/ 137303 h 423351"/>
              <a:gd name="connsiteX18" fmla="*/ 1475854 w 3786881"/>
              <a:gd name="connsiteY18" fmla="*/ 80093 h 423351"/>
              <a:gd name="connsiteX19" fmla="*/ 1521617 w 3786881"/>
              <a:gd name="connsiteY19" fmla="*/ 68651 h 423351"/>
              <a:gd name="connsiteX20" fmla="*/ 1658906 w 3786881"/>
              <a:gd name="connsiteY20" fmla="*/ 80093 h 423351"/>
              <a:gd name="connsiteX21" fmla="*/ 1727550 w 3786881"/>
              <a:gd name="connsiteY21" fmla="*/ 125861 h 423351"/>
              <a:gd name="connsiteX22" fmla="*/ 1761872 w 3786881"/>
              <a:gd name="connsiteY22" fmla="*/ 137303 h 423351"/>
              <a:gd name="connsiteX23" fmla="*/ 1784754 w 3786881"/>
              <a:gd name="connsiteY23" fmla="*/ 171628 h 423351"/>
              <a:gd name="connsiteX24" fmla="*/ 1899161 w 3786881"/>
              <a:gd name="connsiteY24" fmla="*/ 194512 h 423351"/>
              <a:gd name="connsiteX25" fmla="*/ 2036450 w 3786881"/>
              <a:gd name="connsiteY25" fmla="*/ 183070 h 423351"/>
              <a:gd name="connsiteX26" fmla="*/ 2059331 w 3786881"/>
              <a:gd name="connsiteY26" fmla="*/ 148744 h 423351"/>
              <a:gd name="connsiteX27" fmla="*/ 2127975 w 3786881"/>
              <a:gd name="connsiteY27" fmla="*/ 102977 h 423351"/>
              <a:gd name="connsiteX28" fmla="*/ 2162298 w 3786881"/>
              <a:gd name="connsiteY28" fmla="*/ 80093 h 423351"/>
              <a:gd name="connsiteX29" fmla="*/ 2196620 w 3786881"/>
              <a:gd name="connsiteY29" fmla="*/ 68651 h 423351"/>
              <a:gd name="connsiteX30" fmla="*/ 2288146 w 3786881"/>
              <a:gd name="connsiteY30" fmla="*/ 45767 h 423351"/>
              <a:gd name="connsiteX31" fmla="*/ 2368231 w 3786881"/>
              <a:gd name="connsiteY31" fmla="*/ 11441 h 423351"/>
              <a:gd name="connsiteX32" fmla="*/ 2436875 w 3786881"/>
              <a:gd name="connsiteY32" fmla="*/ 34325 h 423351"/>
              <a:gd name="connsiteX33" fmla="*/ 2459756 w 3786881"/>
              <a:gd name="connsiteY33" fmla="*/ 68651 h 423351"/>
              <a:gd name="connsiteX34" fmla="*/ 2482638 w 3786881"/>
              <a:gd name="connsiteY34" fmla="*/ 91535 h 423351"/>
              <a:gd name="connsiteX35" fmla="*/ 2528401 w 3786881"/>
              <a:gd name="connsiteY35" fmla="*/ 160186 h 423351"/>
              <a:gd name="connsiteX36" fmla="*/ 2768656 w 3786881"/>
              <a:gd name="connsiteY36" fmla="*/ 137303 h 423351"/>
              <a:gd name="connsiteX37" fmla="*/ 2860182 w 3786881"/>
              <a:gd name="connsiteY37" fmla="*/ 57209 h 423351"/>
              <a:gd name="connsiteX38" fmla="*/ 2963148 w 3786881"/>
              <a:gd name="connsiteY38" fmla="*/ 0 h 423351"/>
              <a:gd name="connsiteX39" fmla="*/ 3123318 w 3786881"/>
              <a:gd name="connsiteY39" fmla="*/ 11441 h 423351"/>
              <a:gd name="connsiteX40" fmla="*/ 3157641 w 3786881"/>
              <a:gd name="connsiteY40" fmla="*/ 68651 h 423351"/>
              <a:gd name="connsiteX41" fmla="*/ 3203404 w 3786881"/>
              <a:gd name="connsiteY41" fmla="*/ 125861 h 423351"/>
              <a:gd name="connsiteX42" fmla="*/ 3237726 w 3786881"/>
              <a:gd name="connsiteY42" fmla="*/ 137303 h 423351"/>
              <a:gd name="connsiteX43" fmla="*/ 3272048 w 3786881"/>
              <a:gd name="connsiteY43" fmla="*/ 160186 h 423351"/>
              <a:gd name="connsiteX44" fmla="*/ 3375014 w 3786881"/>
              <a:gd name="connsiteY44" fmla="*/ 183070 h 423351"/>
              <a:gd name="connsiteX45" fmla="*/ 3409337 w 3786881"/>
              <a:gd name="connsiteY45" fmla="*/ 194512 h 423351"/>
              <a:gd name="connsiteX46" fmla="*/ 3455100 w 3786881"/>
              <a:gd name="connsiteY46" fmla="*/ 205954 h 423351"/>
              <a:gd name="connsiteX47" fmla="*/ 3489422 w 3786881"/>
              <a:gd name="connsiteY47" fmla="*/ 228838 h 423351"/>
              <a:gd name="connsiteX48" fmla="*/ 3523744 w 3786881"/>
              <a:gd name="connsiteY48" fmla="*/ 240280 h 423351"/>
              <a:gd name="connsiteX49" fmla="*/ 3580948 w 3786881"/>
              <a:gd name="connsiteY49" fmla="*/ 286047 h 423351"/>
              <a:gd name="connsiteX50" fmla="*/ 3695355 w 3786881"/>
              <a:gd name="connsiteY50" fmla="*/ 343257 h 423351"/>
              <a:gd name="connsiteX51" fmla="*/ 3741118 w 3786881"/>
              <a:gd name="connsiteY51" fmla="*/ 366141 h 423351"/>
              <a:gd name="connsiteX52" fmla="*/ 3763999 w 3786881"/>
              <a:gd name="connsiteY52" fmla="*/ 400467 h 423351"/>
              <a:gd name="connsiteX53" fmla="*/ 3786881 w 3786881"/>
              <a:gd name="connsiteY53" fmla="*/ 423351 h 42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86881" h="423351">
                <a:moveTo>
                  <a:pt x="0" y="114419"/>
                </a:moveTo>
                <a:cubicBezTo>
                  <a:pt x="53059" y="109595"/>
                  <a:pt x="147940" y="103135"/>
                  <a:pt x="205933" y="91535"/>
                </a:cubicBezTo>
                <a:cubicBezTo>
                  <a:pt x="217759" y="89170"/>
                  <a:pt x="228556" y="83018"/>
                  <a:pt x="240256" y="80093"/>
                </a:cubicBezTo>
                <a:lnTo>
                  <a:pt x="331781" y="57209"/>
                </a:lnTo>
                <a:lnTo>
                  <a:pt x="457629" y="68651"/>
                </a:lnTo>
                <a:cubicBezTo>
                  <a:pt x="478867" y="80088"/>
                  <a:pt x="467132" y="117232"/>
                  <a:pt x="480511" y="137303"/>
                </a:cubicBezTo>
                <a:cubicBezTo>
                  <a:pt x="498849" y="164813"/>
                  <a:pt x="531913" y="219276"/>
                  <a:pt x="560596" y="228838"/>
                </a:cubicBezTo>
                <a:lnTo>
                  <a:pt x="594918" y="240280"/>
                </a:lnTo>
                <a:cubicBezTo>
                  <a:pt x="597767" y="239710"/>
                  <a:pt x="674717" y="226778"/>
                  <a:pt x="686444" y="217396"/>
                </a:cubicBezTo>
                <a:cubicBezTo>
                  <a:pt x="697181" y="208805"/>
                  <a:pt x="699602" y="192794"/>
                  <a:pt x="709325" y="183070"/>
                </a:cubicBezTo>
                <a:cubicBezTo>
                  <a:pt x="747417" y="144974"/>
                  <a:pt x="736098" y="172009"/>
                  <a:pt x="777970" y="148744"/>
                </a:cubicBezTo>
                <a:cubicBezTo>
                  <a:pt x="895987" y="83173"/>
                  <a:pt x="803274" y="117425"/>
                  <a:pt x="880936" y="91535"/>
                </a:cubicBezTo>
                <a:cubicBezTo>
                  <a:pt x="945656" y="98727"/>
                  <a:pt x="994597" y="96884"/>
                  <a:pt x="1052547" y="125861"/>
                </a:cubicBezTo>
                <a:cubicBezTo>
                  <a:pt x="1067801" y="133489"/>
                  <a:pt x="1083848" y="139704"/>
                  <a:pt x="1098310" y="148744"/>
                </a:cubicBezTo>
                <a:cubicBezTo>
                  <a:pt x="1114480" y="158851"/>
                  <a:pt x="1127018" y="174541"/>
                  <a:pt x="1144073" y="183070"/>
                </a:cubicBezTo>
                <a:cubicBezTo>
                  <a:pt x="1194327" y="208200"/>
                  <a:pt x="1238002" y="209567"/>
                  <a:pt x="1292802" y="217396"/>
                </a:cubicBezTo>
                <a:cubicBezTo>
                  <a:pt x="1327814" y="208642"/>
                  <a:pt x="1346550" y="209409"/>
                  <a:pt x="1372887" y="183070"/>
                </a:cubicBezTo>
                <a:cubicBezTo>
                  <a:pt x="1386370" y="169585"/>
                  <a:pt x="1394801" y="151782"/>
                  <a:pt x="1407210" y="137303"/>
                </a:cubicBezTo>
                <a:cubicBezTo>
                  <a:pt x="1423171" y="118680"/>
                  <a:pt x="1451935" y="90345"/>
                  <a:pt x="1475854" y="80093"/>
                </a:cubicBezTo>
                <a:cubicBezTo>
                  <a:pt x="1490306" y="73898"/>
                  <a:pt x="1506363" y="72465"/>
                  <a:pt x="1521617" y="68651"/>
                </a:cubicBezTo>
                <a:cubicBezTo>
                  <a:pt x="1567380" y="72465"/>
                  <a:pt x="1614660" y="67801"/>
                  <a:pt x="1658906" y="80093"/>
                </a:cubicBezTo>
                <a:cubicBezTo>
                  <a:pt x="1685403" y="87454"/>
                  <a:pt x="1701461" y="117164"/>
                  <a:pt x="1727550" y="125861"/>
                </a:cubicBezTo>
                <a:lnTo>
                  <a:pt x="1761872" y="137303"/>
                </a:lnTo>
                <a:cubicBezTo>
                  <a:pt x="1769499" y="148745"/>
                  <a:pt x="1773313" y="164000"/>
                  <a:pt x="1784754" y="171628"/>
                </a:cubicBezTo>
                <a:cubicBezTo>
                  <a:pt x="1796133" y="179215"/>
                  <a:pt x="1898934" y="194474"/>
                  <a:pt x="1899161" y="194512"/>
                </a:cubicBezTo>
                <a:cubicBezTo>
                  <a:pt x="1944924" y="190698"/>
                  <a:pt x="1992296" y="195687"/>
                  <a:pt x="2036450" y="183070"/>
                </a:cubicBezTo>
                <a:cubicBezTo>
                  <a:pt x="2049672" y="179292"/>
                  <a:pt x="2048983" y="157800"/>
                  <a:pt x="2059331" y="148744"/>
                </a:cubicBezTo>
                <a:cubicBezTo>
                  <a:pt x="2080026" y="130634"/>
                  <a:pt x="2105094" y="118233"/>
                  <a:pt x="2127975" y="102977"/>
                </a:cubicBezTo>
                <a:cubicBezTo>
                  <a:pt x="2139416" y="95349"/>
                  <a:pt x="2149253" y="84442"/>
                  <a:pt x="2162298" y="80093"/>
                </a:cubicBezTo>
                <a:cubicBezTo>
                  <a:pt x="2173739" y="76279"/>
                  <a:pt x="2184985" y="71824"/>
                  <a:pt x="2196620" y="68651"/>
                </a:cubicBezTo>
                <a:cubicBezTo>
                  <a:pt x="2226959" y="60376"/>
                  <a:pt x="2288146" y="45767"/>
                  <a:pt x="2288146" y="45767"/>
                </a:cubicBezTo>
                <a:cubicBezTo>
                  <a:pt x="2292755" y="43462"/>
                  <a:pt x="2354456" y="9910"/>
                  <a:pt x="2368231" y="11441"/>
                </a:cubicBezTo>
                <a:cubicBezTo>
                  <a:pt x="2392203" y="14105"/>
                  <a:pt x="2436875" y="34325"/>
                  <a:pt x="2436875" y="34325"/>
                </a:cubicBezTo>
                <a:cubicBezTo>
                  <a:pt x="2444502" y="45767"/>
                  <a:pt x="2451166" y="57913"/>
                  <a:pt x="2459756" y="68651"/>
                </a:cubicBezTo>
                <a:cubicBezTo>
                  <a:pt x="2466494" y="77075"/>
                  <a:pt x="2476166" y="82905"/>
                  <a:pt x="2482638" y="91535"/>
                </a:cubicBezTo>
                <a:cubicBezTo>
                  <a:pt x="2499138" y="113537"/>
                  <a:pt x="2528401" y="160186"/>
                  <a:pt x="2528401" y="160186"/>
                </a:cubicBezTo>
                <a:cubicBezTo>
                  <a:pt x="2608486" y="152558"/>
                  <a:pt x="2689303" y="150530"/>
                  <a:pt x="2768656" y="137303"/>
                </a:cubicBezTo>
                <a:cubicBezTo>
                  <a:pt x="2791405" y="133511"/>
                  <a:pt x="2859958" y="57359"/>
                  <a:pt x="2860182" y="57209"/>
                </a:cubicBezTo>
                <a:cubicBezTo>
                  <a:pt x="2938860" y="4751"/>
                  <a:pt x="2902736" y="20138"/>
                  <a:pt x="2963148" y="0"/>
                </a:cubicBezTo>
                <a:cubicBezTo>
                  <a:pt x="3016538" y="3814"/>
                  <a:pt x="3070709" y="1576"/>
                  <a:pt x="3123318" y="11441"/>
                </a:cubicBezTo>
                <a:cubicBezTo>
                  <a:pt x="3147976" y="16065"/>
                  <a:pt x="3150338" y="54043"/>
                  <a:pt x="3157641" y="68651"/>
                </a:cubicBezTo>
                <a:cubicBezTo>
                  <a:pt x="3164322" y="82015"/>
                  <a:pt x="3188200" y="116738"/>
                  <a:pt x="3203404" y="125861"/>
                </a:cubicBezTo>
                <a:cubicBezTo>
                  <a:pt x="3213745" y="132066"/>
                  <a:pt x="3226940" y="131909"/>
                  <a:pt x="3237726" y="137303"/>
                </a:cubicBezTo>
                <a:cubicBezTo>
                  <a:pt x="3250024" y="143453"/>
                  <a:pt x="3259750" y="154036"/>
                  <a:pt x="3272048" y="160186"/>
                </a:cubicBezTo>
                <a:cubicBezTo>
                  <a:pt x="3302955" y="175641"/>
                  <a:pt x="3343373" y="176038"/>
                  <a:pt x="3375014" y="183070"/>
                </a:cubicBezTo>
                <a:cubicBezTo>
                  <a:pt x="3386787" y="185686"/>
                  <a:pt x="3397741" y="191199"/>
                  <a:pt x="3409337" y="194512"/>
                </a:cubicBezTo>
                <a:cubicBezTo>
                  <a:pt x="3424456" y="198832"/>
                  <a:pt x="3439846" y="202140"/>
                  <a:pt x="3455100" y="205954"/>
                </a:cubicBezTo>
                <a:cubicBezTo>
                  <a:pt x="3466541" y="213582"/>
                  <a:pt x="3477123" y="222688"/>
                  <a:pt x="3489422" y="228838"/>
                </a:cubicBezTo>
                <a:cubicBezTo>
                  <a:pt x="3500208" y="234232"/>
                  <a:pt x="3513518" y="233888"/>
                  <a:pt x="3523744" y="240280"/>
                </a:cubicBezTo>
                <a:cubicBezTo>
                  <a:pt x="3544451" y="253223"/>
                  <a:pt x="3560009" y="273482"/>
                  <a:pt x="3580948" y="286047"/>
                </a:cubicBezTo>
                <a:cubicBezTo>
                  <a:pt x="3617509" y="307986"/>
                  <a:pt x="3657219" y="324187"/>
                  <a:pt x="3695355" y="343257"/>
                </a:cubicBezTo>
                <a:lnTo>
                  <a:pt x="3741118" y="366141"/>
                </a:lnTo>
                <a:cubicBezTo>
                  <a:pt x="3748745" y="377583"/>
                  <a:pt x="3755409" y="389729"/>
                  <a:pt x="3763999" y="400467"/>
                </a:cubicBezTo>
                <a:cubicBezTo>
                  <a:pt x="3770737" y="408891"/>
                  <a:pt x="3786881" y="423351"/>
                  <a:pt x="3786881" y="423351"/>
                </a:cubicBezTo>
              </a:path>
            </a:pathLst>
          </a:cu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66303" y="3335122"/>
            <a:ext cx="1907860" cy="2859694"/>
          </a:xfrm>
          <a:prstGeom prst="rect">
            <a:avLst/>
          </a:prstGeom>
        </p:spPr>
      </p:pic>
      <p:sp>
        <p:nvSpPr>
          <p:cNvPr id="6" name="Content Placeholder 2"/>
          <p:cNvSpPr txBox="1">
            <a:spLocks/>
          </p:cNvSpPr>
          <p:nvPr/>
        </p:nvSpPr>
        <p:spPr>
          <a:xfrm>
            <a:off x="3237724" y="3810159"/>
            <a:ext cx="5449075" cy="245330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3763963" algn="l"/>
              </a:tabLst>
            </a:pPr>
            <a:r>
              <a:rPr lang="en-US"/>
              <a:t>Katalin É. Kiss (2001)</a:t>
            </a:r>
          </a:p>
          <a:p>
            <a:pPr marL="0" indent="0">
              <a:buFont typeface="Arial"/>
              <a:buNone/>
              <a:tabLst>
                <a:tab pos="3763963" algn="l"/>
              </a:tabLst>
            </a:pPr>
            <a:r>
              <a:rPr lang="en-US"/>
              <a:t>“We call a language discourse-configurational if it links either or both of the discourse-semantic functions </a:t>
            </a:r>
            <a:r>
              <a:rPr lang="en-US" b="1"/>
              <a:t>topic</a:t>
            </a:r>
            <a:r>
              <a:rPr lang="en-US"/>
              <a:t> and </a:t>
            </a:r>
            <a:r>
              <a:rPr lang="en-US" b="1"/>
              <a:t>focus</a:t>
            </a:r>
            <a:r>
              <a:rPr lang="en-US"/>
              <a:t> to particular </a:t>
            </a:r>
            <a:r>
              <a:rPr lang="en-US" b="1"/>
              <a:t>structural positions</a:t>
            </a:r>
            <a:r>
              <a:rPr lang="en-US"/>
              <a:t>.”</a:t>
            </a:r>
          </a:p>
        </p:txBody>
      </p:sp>
    </p:spTree>
    <p:extLst>
      <p:ext uri="{BB962C8B-B14F-4D97-AF65-F5344CB8AC3E}">
        <p14:creationId xmlns:p14="http://schemas.microsoft.com/office/powerpoint/2010/main" val="1488981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1867</TotalTime>
  <Words>2045</Words>
  <Application>Microsoft Macintosh PowerPoint</Application>
  <PresentationFormat>On-screen Show (4:3)</PresentationFormat>
  <Paragraphs>208</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Parametric variation in discourse configurationality</vt:lpstr>
      <vt:lpstr>PowerPoint Presentation</vt:lpstr>
      <vt:lpstr>Introduction</vt:lpstr>
      <vt:lpstr>Configurationality</vt:lpstr>
      <vt:lpstr>Non-Configurationality</vt:lpstr>
      <vt:lpstr>Non-Configurationality</vt:lpstr>
      <vt:lpstr>Configurationality</vt:lpstr>
      <vt:lpstr>Non-Configurationality</vt:lpstr>
      <vt:lpstr>Discourse Configurationality</vt:lpstr>
      <vt:lpstr>Discourse Configurationality</vt:lpstr>
      <vt:lpstr>X-configurational languages?</vt:lpstr>
      <vt:lpstr>Cartography</vt:lpstr>
      <vt:lpstr>Expansions to cartography</vt:lpstr>
      <vt:lpstr>Alternatives to cartography</vt:lpstr>
      <vt:lpstr>Alternatives to cartography</vt:lpstr>
      <vt:lpstr>Variation in Cartography</vt:lpstr>
      <vt:lpstr>Variation in Features</vt:lpstr>
      <vt:lpstr>Discourse configurationality?</vt:lpstr>
      <vt:lpstr>PowerPoint Presentation</vt:lpstr>
      <vt:lpstr>Uncovering discourse parameters</vt:lpstr>
      <vt:lpstr>Programme</vt:lpstr>
      <vt:lpstr>PowerPoint Presentation</vt:lpstr>
    </vt:vector>
  </TitlesOfParts>
  <Company>University of 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Parametric variation in discourse configurationality</dc:title>
  <dc:creator>Jenneke van der Wal</dc:creator>
  <cp:lastModifiedBy>Jenneke van der Wal</cp:lastModifiedBy>
  <cp:revision>70</cp:revision>
  <dcterms:created xsi:type="dcterms:W3CDTF">2012-08-27T14:06:02Z</dcterms:created>
  <dcterms:modified xsi:type="dcterms:W3CDTF">2012-09-28T16:42:31Z</dcterms:modified>
</cp:coreProperties>
</file>